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41"/>
  </p:notesMasterIdLst>
  <p:handoutMasterIdLst>
    <p:handoutMasterId r:id="rId42"/>
  </p:handoutMasterIdLst>
  <p:sldIdLst>
    <p:sldId id="406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71" r:id="rId15"/>
    <p:sldId id="461" r:id="rId16"/>
    <p:sldId id="474" r:id="rId17"/>
    <p:sldId id="462" r:id="rId18"/>
    <p:sldId id="464" r:id="rId19"/>
    <p:sldId id="465" r:id="rId20"/>
    <p:sldId id="489" r:id="rId21"/>
    <p:sldId id="475" r:id="rId22"/>
    <p:sldId id="476" r:id="rId23"/>
    <p:sldId id="477" r:id="rId24"/>
    <p:sldId id="478" r:id="rId25"/>
    <p:sldId id="482" r:id="rId26"/>
    <p:sldId id="485" r:id="rId27"/>
    <p:sldId id="486" r:id="rId28"/>
    <p:sldId id="487" r:id="rId29"/>
    <p:sldId id="490" r:id="rId30"/>
    <p:sldId id="492" r:id="rId31"/>
    <p:sldId id="493" r:id="rId32"/>
    <p:sldId id="494" r:id="rId33"/>
    <p:sldId id="495" r:id="rId34"/>
    <p:sldId id="496" r:id="rId35"/>
    <p:sldId id="491" r:id="rId36"/>
    <p:sldId id="467" r:id="rId37"/>
    <p:sldId id="468" r:id="rId38"/>
    <p:sldId id="488" r:id="rId39"/>
    <p:sldId id="469" r:id="rId40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5" autoAdjust="0"/>
    <p:restoredTop sz="89038" autoAdjust="0"/>
  </p:normalViewPr>
  <p:slideViewPr>
    <p:cSldViewPr snapToGrid="0" showGuides="1">
      <p:cViewPr varScale="1">
        <p:scale>
          <a:sx n="268" d="100"/>
          <a:sy n="268" d="100"/>
        </p:scale>
        <p:origin x="512" y="192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11195414993225"/>
          <c:y val="0.0260416666666667"/>
          <c:w val="0.826972143607549"/>
          <c:h val="0.9030211614173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10.0</c:v>
                </c:pt>
                <c:pt idx="1">
                  <c:v>80.0</c:v>
                </c:pt>
                <c:pt idx="2">
                  <c:v>35.0</c:v>
                </c:pt>
                <c:pt idx="3">
                  <c:v>20.0</c:v>
                </c:pt>
                <c:pt idx="4">
                  <c:v>8.0</c:v>
                </c:pt>
                <c:pt idx="5">
                  <c:v>30.0</c:v>
                </c:pt>
                <c:pt idx="6">
                  <c:v>200.0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2"/>
                </a:bgClr>
              </a:pattFill>
              <a:effectLst/>
            </c:spPr>
          </c:dPt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6">
                  <c:v>250.0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2077493008"/>
        <c:axId val="-2077489840"/>
      </c:barChart>
      <c:catAx>
        <c:axId val="-207749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-2077489840"/>
        <c:crosses val="autoZero"/>
        <c:auto val="1"/>
        <c:lblAlgn val="ctr"/>
        <c:lblOffset val="100"/>
        <c:noMultiLvlLbl val="0"/>
      </c:catAx>
      <c:valAx>
        <c:axId val="-207748984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-2077493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75634610379"/>
          <c:y val="0.06875"/>
          <c:w val="0.813121816537345"/>
          <c:h val="0.840521161417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FFFFFF"/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0.08</c:v>
                </c:pt>
                <c:pt idx="1">
                  <c:v>0.117</c:v>
                </c:pt>
                <c:pt idx="2">
                  <c:v>0.222</c:v>
                </c:pt>
                <c:pt idx="3">
                  <c:v>0.24</c:v>
                </c:pt>
                <c:pt idx="4">
                  <c:v>0.396</c:v>
                </c:pt>
                <c:pt idx="5">
                  <c:v>0.262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2"/>
                </a:bgClr>
              </a:pattFill>
              <a:effectLst/>
            </c:spPr>
          </c:dPt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0"/>
        <c:axId val="-2077446352"/>
        <c:axId val="-2077443184"/>
      </c:barChart>
      <c:catAx>
        <c:axId val="-2077446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-2077443184"/>
        <c:crosses val="autoZero"/>
        <c:auto val="1"/>
        <c:lblAlgn val="ctr"/>
        <c:lblOffset val="100"/>
        <c:noMultiLvlLbl val="0"/>
      </c:catAx>
      <c:valAx>
        <c:axId val="-2077443184"/>
        <c:scaling>
          <c:orientation val="minMax"/>
          <c:max val="0.5"/>
        </c:scaling>
        <c:delete val="0"/>
        <c:axPos val="b"/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-207744635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91886474375971"/>
          <c:y val="0.0260416666666667"/>
          <c:w val="0.826972143607549"/>
          <c:h val="0.9030211614173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10.0</c:v>
                </c:pt>
                <c:pt idx="1">
                  <c:v>80.0</c:v>
                </c:pt>
                <c:pt idx="2">
                  <c:v>35.0</c:v>
                </c:pt>
                <c:pt idx="3">
                  <c:v>20.0</c:v>
                </c:pt>
                <c:pt idx="4">
                  <c:v>8.0</c:v>
                </c:pt>
                <c:pt idx="5">
                  <c:v>30.0</c:v>
                </c:pt>
                <c:pt idx="6">
                  <c:v>200.0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4"/>
                </a:bgClr>
              </a:pattFill>
              <a:effectLst/>
            </c:spPr>
          </c:dPt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6">
                  <c:v>250.0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2074918688"/>
        <c:axId val="-2074915520"/>
      </c:barChart>
      <c:catAx>
        <c:axId val="-207491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-2074915520"/>
        <c:crosses val="autoZero"/>
        <c:auto val="1"/>
        <c:lblAlgn val="ctr"/>
        <c:lblOffset val="100"/>
        <c:noMultiLvlLbl val="0"/>
      </c:catAx>
      <c:valAx>
        <c:axId val="-207491552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-207491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75634610379"/>
          <c:y val="0.06875"/>
          <c:w val="0.813121816537345"/>
          <c:h val="0.840521161417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FFFFFF"/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0.08</c:v>
                </c:pt>
                <c:pt idx="1">
                  <c:v>0.117</c:v>
                </c:pt>
                <c:pt idx="2">
                  <c:v>0.222</c:v>
                </c:pt>
                <c:pt idx="3">
                  <c:v>0.24</c:v>
                </c:pt>
                <c:pt idx="4">
                  <c:v>0.396</c:v>
                </c:pt>
                <c:pt idx="5">
                  <c:v>0.262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2"/>
                </a:bgClr>
              </a:pattFill>
              <a:effectLst/>
            </c:spPr>
          </c:dPt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0"/>
        <c:axId val="-2075690816"/>
        <c:axId val="-2075687648"/>
      </c:barChart>
      <c:catAx>
        <c:axId val="-2075690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-2075687648"/>
        <c:crosses val="autoZero"/>
        <c:auto val="1"/>
        <c:lblAlgn val="ctr"/>
        <c:lblOffset val="100"/>
        <c:noMultiLvlLbl val="0"/>
      </c:catAx>
      <c:valAx>
        <c:axId val="-2075687648"/>
        <c:scaling>
          <c:orientation val="minMax"/>
          <c:max val="0.5"/>
        </c:scaling>
        <c:delete val="0"/>
        <c:axPos val="b"/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-207569081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5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6/17/16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5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6/17/16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6/17/16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3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6/17/16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9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6/17/16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6/17/16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Consider</a:t>
            </a:r>
            <a:r>
              <a:rPr lang="en-US" baseline="0" dirty="0" smtClean="0"/>
              <a:t> your audience when choosing colors for your charts and graphs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64FC9CD-4121-4A33-A433-E991F084F104}" type="datetime1">
              <a:rPr lang="en-US" smtClean="0">
                <a:latin typeface="Arial" pitchFamily="34" charset="0"/>
                <a:cs typeface="Arial" pitchFamily="34" charset="0"/>
              </a:rPr>
              <a:t>6/17/16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7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6/17/16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6/17/16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6/17/16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9.emf"/><Relationship Id="rId6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2.jpeg"/><Relationship Id="rId6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Relationship Id="rId3" Type="http://schemas.openxmlformats.org/officeDocument/2006/relationships/image" Target="../media/image9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2.jpeg"/><Relationship Id="rId6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0951" y="556568"/>
            <a:ext cx="1487211" cy="664438"/>
            <a:chOff x="2749439" y="752601"/>
            <a:chExt cx="1487211" cy="885917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2785238" y="912373"/>
              <a:ext cx="1451412" cy="66479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dirty="0" smtClean="0">
                  <a:solidFill>
                    <a:schemeClr val="bg2"/>
                  </a:solidFill>
                  <a:latin typeface="+mj-lt"/>
                </a:rPr>
                <a:t>Partner </a:t>
              </a:r>
              <a:br>
                <a:rPr lang="en-US" sz="1800" dirty="0" smtClean="0">
                  <a:solidFill>
                    <a:schemeClr val="bg2"/>
                  </a:solidFill>
                  <a:latin typeface="+mj-lt"/>
                </a:rPr>
              </a:br>
              <a:r>
                <a:rPr lang="en-US" sz="1800" dirty="0" smtClean="0">
                  <a:solidFill>
                    <a:schemeClr val="bg2"/>
                  </a:solidFill>
                  <a:latin typeface="+mj-lt"/>
                </a:rPr>
                <a:t>Logo</a:t>
              </a: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1570939" y="443266"/>
            <a:ext cx="0" cy="89154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04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546709"/>
            <a:ext cx="1439184" cy="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65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 bwMode="ltGray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546709"/>
            <a:ext cx="1439184" cy="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03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 smtClean="0"/>
              <a:t>“	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469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1135339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1478869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387" y="1135288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2767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285" y="1181501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224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0263" y="1177053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1338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061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7310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6931" y="3254715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9547" y="2118796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5639" y="2558194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70939" y="443266"/>
            <a:ext cx="0" cy="89154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1850951" y="556568"/>
            <a:ext cx="1487211" cy="664438"/>
            <a:chOff x="2749439" y="752601"/>
            <a:chExt cx="1487211" cy="885917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6479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dirty="0" smtClean="0">
                  <a:solidFill>
                    <a:schemeClr val="tx2"/>
                  </a:solidFill>
                  <a:latin typeface="+mj-lt"/>
                </a:rPr>
                <a:t>Partner </a:t>
              </a:r>
              <a:br>
                <a:rPr lang="en-US" sz="1800" dirty="0" smtClean="0">
                  <a:solidFill>
                    <a:schemeClr val="tx2"/>
                  </a:solidFill>
                  <a:latin typeface="+mj-lt"/>
                </a:rPr>
              </a:br>
              <a:r>
                <a:rPr lang="en-US" sz="1800" dirty="0" smtClean="0">
                  <a:solidFill>
                    <a:schemeClr val="tx2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2" name="Picture 11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1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73" y="2019963"/>
            <a:ext cx="2841661" cy="7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4" y="2554551"/>
            <a:ext cx="2017267" cy="5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4"/>
            <a:ext cx="4924272" cy="1863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861457" cy="47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3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546709"/>
            <a:ext cx="1439184" cy="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2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546709"/>
            <a:ext cx="1439184" cy="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3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546709"/>
            <a:ext cx="1439184" cy="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39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546709"/>
            <a:ext cx="1439184" cy="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54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546709"/>
            <a:ext cx="1439184" cy="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889659" cy="4830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837120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 smtClean="0"/>
              <a:t>“	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4065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3385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481328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1133856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5023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79576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1728" y="1179576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379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73" y="2019963"/>
            <a:ext cx="2841661" cy="7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045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5478435" y="567458"/>
            <a:ext cx="129539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800" dirty="0" smtClean="0">
                <a:solidFill>
                  <a:schemeClr val="bg1"/>
                </a:solidFill>
                <a:latin typeface="+mj-lt"/>
              </a:rPr>
            </a:br>
            <a:r>
              <a:rPr lang="en-US" sz="8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63522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 bwMode="auto">
          <a:xfrm>
            <a:off x="6901816" y="567458"/>
            <a:ext cx="75543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800" dirty="0" smtClean="0">
                <a:solidFill>
                  <a:schemeClr val="bg1"/>
                </a:solidFill>
                <a:latin typeface="+mj-lt"/>
              </a:rPr>
            </a:br>
            <a:r>
              <a:rPr lang="en-US" sz="8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57249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7802881" y="567458"/>
            <a:ext cx="975995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8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8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83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4" y="2554551"/>
            <a:ext cx="2017267" cy="5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9937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5"/>
            <a:ext cx="4924272" cy="1884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64065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9"/>
            <a:ext cx="1438381" cy="3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91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861457" cy="47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7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9"/>
            <a:ext cx="1438381" cy="3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33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9"/>
            <a:ext cx="1438381" cy="3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90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9"/>
            <a:ext cx="1438381" cy="3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96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9"/>
            <a:ext cx="1438381" cy="3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4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0" y="4687560"/>
            <a:ext cx="9144000" cy="45594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10722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 smtClean="0"/>
              <a:t>“	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158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546709"/>
            <a:ext cx="1439184" cy="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68" y="113385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481328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1133856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79576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1728" y="1179576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8423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73" y="2019963"/>
            <a:ext cx="2841661" cy="7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167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4" y="2554551"/>
            <a:ext cx="2017267" cy="5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8439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5"/>
            <a:ext cx="4924272" cy="1884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055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274334" y="567458"/>
            <a:ext cx="129539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800" dirty="0" smtClean="0">
                <a:solidFill>
                  <a:schemeClr val="bg1"/>
                </a:solidFill>
                <a:latin typeface="+mj-lt"/>
              </a:rPr>
            </a:br>
            <a:r>
              <a:rPr lang="en-US" sz="8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59421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4697715" y="567458"/>
            <a:ext cx="75543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800" dirty="0" smtClean="0">
                <a:solidFill>
                  <a:schemeClr val="bg1"/>
                </a:solidFill>
                <a:latin typeface="+mj-lt"/>
              </a:rPr>
            </a:br>
            <a:r>
              <a:rPr lang="en-US" sz="8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53148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5598780" y="567458"/>
            <a:ext cx="975995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8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8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41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839261" y="556568"/>
            <a:ext cx="1487211" cy="505926"/>
            <a:chOff x="2749439" y="752601"/>
            <a:chExt cx="1487211" cy="885917"/>
          </a:xfrm>
        </p:grpSpPr>
        <p:sp>
          <p:nvSpPr>
            <p:cNvPr id="16" name="Rectangle 15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 bwMode="auto">
            <a:xfrm>
              <a:off x="2785238" y="886124"/>
              <a:ext cx="1451412" cy="6790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2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2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2"/>
                  </a:solidFill>
                  <a:latin typeface="+mj-lt"/>
                </a:rPr>
                <a:t>Logo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1575576" y="443266"/>
            <a:ext cx="0" cy="72009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575576" y="443266"/>
            <a:ext cx="0" cy="72009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39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546709"/>
            <a:ext cx="1439184" cy="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7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2" y="546709"/>
            <a:ext cx="1439184" cy="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6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image" Target="../media/image9.emf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20" Type="http://schemas.openxmlformats.org/officeDocument/2006/relationships/image" Target="../media/image9.emf"/><Relationship Id="rId1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9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940" y="1136707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6" r:id="rId2"/>
    <p:sldLayoutId id="2147483933" r:id="rId3"/>
    <p:sldLayoutId id="2147484018" r:id="rId4"/>
    <p:sldLayoutId id="2147483934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912" y="1136582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31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2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4033" r:id="rId15"/>
    <p:sldLayoutId id="2147484034" r:id="rId16"/>
    <p:sldLayoutId id="2147484035" r:id="rId17"/>
    <p:sldLayoutId id="2147484036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lang="en-US" sz="18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4687560"/>
            <a:ext cx="9144000" cy="45594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133856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42" r:id="rId2"/>
    <p:sldLayoutId id="2147484038" r:id="rId3"/>
    <p:sldLayoutId id="2147484039" r:id="rId4"/>
    <p:sldLayoutId id="2147484040" r:id="rId5"/>
    <p:sldLayoutId id="2147484041" r:id="rId6"/>
    <p:sldLayoutId id="2147484043" r:id="rId7"/>
    <p:sldLayoutId id="2147484044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4045" r:id="rId15"/>
    <p:sldLayoutId id="2147484046" r:id="rId16"/>
    <p:sldLayoutId id="2147484047" r:id="rId17"/>
    <p:sldLayoutId id="2147484048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DF65B9-7679-47DF-9B10-A1B2EFDE3EB4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28pt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18pt font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51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21pt font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4EA4F0-2065-46FA-9BD9-D083077BA710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06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28pt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Column Chart Sample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66DF-4E97-4E07-B927-2A5EC8CD3BFF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50658363"/>
              </p:ext>
            </p:extLst>
          </p:nvPr>
        </p:nvGraphicFramePr>
        <p:xfrm>
          <a:off x="1022684" y="1228218"/>
          <a:ext cx="657726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 bwMode="auto">
          <a:xfrm rot="16200000">
            <a:off x="-441584" y="2733683"/>
            <a:ext cx="2496552" cy="1974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latin typeface="+mj-lt"/>
              </a:rPr>
              <a:t>Frequency Axis Label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950661" y="2997869"/>
            <a:ext cx="2740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7259057" y="4035114"/>
            <a:ext cx="1519819" cy="110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259057" y="2952265"/>
            <a:ext cx="151981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latin typeface="+mj-lt"/>
              </a:rPr>
              <a:t>Detail Information</a:t>
            </a:r>
            <a:br>
              <a:rPr lang="en-US" sz="1000" dirty="0" smtClean="0">
                <a:latin typeface="+mj-lt"/>
              </a:rPr>
            </a:br>
            <a:r>
              <a:rPr lang="en-US" sz="1000" dirty="0" smtClean="0">
                <a:latin typeface="+mj-lt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188915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28pt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Table Chart Sample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11F7DE-3494-416B-8D51-18CAA0368BF9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82081"/>
              </p:ext>
            </p:extLst>
          </p:nvPr>
        </p:nvGraphicFramePr>
        <p:xfrm>
          <a:off x="668422" y="1443777"/>
          <a:ext cx="7005051" cy="241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946"/>
                <a:gridCol w="2413001"/>
                <a:gridCol w="1818104"/>
              </a:tblGrid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Here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</a:t>
                      </a:r>
                      <a:b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Here (%)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1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2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3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4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 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746881" y="4245666"/>
            <a:ext cx="1519819" cy="110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</p:spTree>
    <p:extLst>
      <p:ext uri="{BB962C8B-B14F-4D97-AF65-F5344CB8AC3E}">
        <p14:creationId xmlns:p14="http://schemas.microsoft.com/office/powerpoint/2010/main" val="1483828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28pt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Bar Chart Sample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9880-5576-42AE-B9E2-22256CD7927E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529765049"/>
              </p:ext>
            </p:extLst>
          </p:nvPr>
        </p:nvGraphicFramePr>
        <p:xfrm>
          <a:off x="2056635" y="1075135"/>
          <a:ext cx="672224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2727161" y="4245666"/>
            <a:ext cx="1519819" cy="110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</p:spTree>
    <p:extLst>
      <p:ext uri="{BB962C8B-B14F-4D97-AF65-F5344CB8AC3E}">
        <p14:creationId xmlns:p14="http://schemas.microsoft.com/office/powerpoint/2010/main" val="1476314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59" y="744420"/>
            <a:ext cx="8234154" cy="2723823"/>
          </a:xfrm>
        </p:spPr>
        <p:txBody>
          <a:bodyPr/>
          <a:lstStyle/>
          <a:p>
            <a:r>
              <a:rPr lang="en-US" smtClean="0"/>
              <a:t>	The following slides use a navy blue footer bar. Please do not mix with other bullet slide backgrounds.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6E1587-BC69-4B74-AFFA-2A7C92D282DA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3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30pt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533AFB-9E30-4E31-8C0F-7F9D4D48F3B8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35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	This page is set up to be utilized </a:t>
            </a:r>
            <a:br>
              <a:rPr lang="en-US" smtClean="0"/>
            </a:br>
            <a:r>
              <a:rPr lang="en-US" smtClean="0"/>
              <a:t>for a quote, using photography.”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20CAC3-E4EA-48DC-9056-DDA4E15BD6A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85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59" y="744420"/>
            <a:ext cx="8234154" cy="2723823"/>
          </a:xfrm>
        </p:spPr>
        <p:txBody>
          <a:bodyPr/>
          <a:lstStyle/>
          <a:p>
            <a:r>
              <a:rPr lang="en-US" smtClean="0"/>
              <a:t>“This page is another option should you wish to utilize a quote as a stand-alone slide within your presentation. The rest is lorem ipsum. Ut enim ad minim et venium, quis nostrud.”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48DF99-9B21-4615-BD0C-EA54E52FF7A1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2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59" y="744420"/>
            <a:ext cx="8234154" cy="2723823"/>
          </a:xfrm>
        </p:spPr>
        <p:txBody>
          <a:bodyPr/>
          <a:lstStyle/>
          <a:p>
            <a:r>
              <a:rPr lang="en-US" smtClean="0"/>
              <a:t>“This page is another option should you wish to utilize a quote as a stand-alone slide within your presentation. The rest is lorem ipsum. Ut enim ad minim et venium, quis nostrud.”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6CF9AC-6A51-4688-94F1-A84FFC89ABF2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09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197167-D1D7-48FB-A8DA-86E52FECF4DD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16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28pt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18pt font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BBF217-1A36-4572-B37B-6583DA0CC0CD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3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28pt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Column Chart Sample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76F636-4DD0-419C-A582-9BE865964162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64145170"/>
              </p:ext>
            </p:extLst>
          </p:nvPr>
        </p:nvGraphicFramePr>
        <p:xfrm>
          <a:off x="1022684" y="1228218"/>
          <a:ext cx="657726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 bwMode="auto">
          <a:xfrm rot="16200000">
            <a:off x="-441584" y="2733683"/>
            <a:ext cx="2496552" cy="1974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latin typeface="+mj-lt"/>
              </a:rPr>
              <a:t>Frequency Axis Label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950661" y="2997869"/>
            <a:ext cx="2740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7259057" y="4035114"/>
            <a:ext cx="1519819" cy="110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259057" y="2952265"/>
            <a:ext cx="151981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latin typeface="+mj-lt"/>
              </a:rPr>
              <a:t>Detail Information</a:t>
            </a:r>
            <a:br>
              <a:rPr lang="en-US" sz="1000" dirty="0" smtClean="0">
                <a:latin typeface="+mj-lt"/>
              </a:rPr>
            </a:br>
            <a:r>
              <a:rPr lang="en-US" sz="1000" dirty="0" smtClean="0">
                <a:latin typeface="+mj-lt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077168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28pt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Table Chart Sample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E0A4DD-8855-4044-A819-E49E1373E49B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56396"/>
              </p:ext>
            </p:extLst>
          </p:nvPr>
        </p:nvGraphicFramePr>
        <p:xfrm>
          <a:off x="668422" y="1443777"/>
          <a:ext cx="7005051" cy="241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946"/>
                <a:gridCol w="2413001"/>
                <a:gridCol w="1818104"/>
              </a:tblGrid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Here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</a:t>
                      </a:r>
                      <a:b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Here (%)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1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2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3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4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 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746881" y="4245666"/>
            <a:ext cx="1519819" cy="110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</p:spTree>
    <p:extLst>
      <p:ext uri="{BB962C8B-B14F-4D97-AF65-F5344CB8AC3E}">
        <p14:creationId xmlns:p14="http://schemas.microsoft.com/office/powerpoint/2010/main" val="2912498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28pt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Bar Chart Sample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18622D-B758-41E8-B34D-6F9015108918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31711415"/>
              </p:ext>
            </p:extLst>
          </p:nvPr>
        </p:nvGraphicFramePr>
        <p:xfrm>
          <a:off x="2056635" y="1075135"/>
          <a:ext cx="672224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2727161" y="4245666"/>
            <a:ext cx="1519819" cy="110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</p:spTree>
    <p:extLst>
      <p:ext uri="{BB962C8B-B14F-4D97-AF65-F5344CB8AC3E}">
        <p14:creationId xmlns:p14="http://schemas.microsoft.com/office/powerpoint/2010/main" val="2485401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59" y="744420"/>
            <a:ext cx="8589448" cy="2723823"/>
          </a:xfrm>
        </p:spPr>
        <p:txBody>
          <a:bodyPr/>
          <a:lstStyle/>
          <a:p>
            <a:r>
              <a:rPr lang="en-US" dirty="0" smtClean="0"/>
              <a:t> 	The following five pages are for Internal and External Co-Branding. Please choose </a:t>
            </a:r>
            <a:br>
              <a:rPr lang="en-US" dirty="0" smtClean="0"/>
            </a:br>
            <a:r>
              <a:rPr lang="en-US" dirty="0" smtClean="0"/>
              <a:t>the appropriate layout.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48DF99-9B21-4615-BD0C-EA54E52FF7A1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34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Co-Branding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76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Co-Branding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38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22" y="2098561"/>
            <a:ext cx="6595720" cy="530915"/>
          </a:xfrm>
        </p:spPr>
        <p:txBody>
          <a:bodyPr/>
          <a:lstStyle/>
          <a:p>
            <a:r>
              <a:rPr lang="en-US" dirty="0" smtClean="0"/>
              <a:t>External Co-Branding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Garamond Italic – </a:t>
            </a:r>
            <a:r>
              <a:rPr lang="en-US" dirty="0" smtClean="0"/>
              <a:t>30pt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t>6/17/16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Office or Department </a:t>
            </a:r>
            <a:r>
              <a:rPr lang="en-US" dirty="0" smtClean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51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85" y="1767614"/>
            <a:ext cx="6032790" cy="530915"/>
          </a:xfrm>
        </p:spPr>
        <p:txBody>
          <a:bodyPr/>
          <a:lstStyle/>
          <a:p>
            <a:r>
              <a:rPr lang="en-US" dirty="0" smtClean="0"/>
              <a:t>External Co-Branding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Subtitle Garamond Italic – 30pt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53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47" y="2095712"/>
            <a:ext cx="6595720" cy="530915"/>
          </a:xfrm>
        </p:spPr>
        <p:txBody>
          <a:bodyPr/>
          <a:lstStyle/>
          <a:p>
            <a:r>
              <a:rPr lang="en-US" dirty="0" smtClean="0"/>
              <a:t>External Co-Branding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Subtitle Garamond Italic – 30pt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89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421087-DDC5-45BA-83BF-D31161591DD0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92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The following four pages are Closing slides. Please choose one to end your presentation.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48DF99-9B21-4615-BD0C-EA54E52FF7A1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42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Through its singular focus on health, </a:t>
            </a:r>
            <a:br>
              <a:rPr lang="en-US" smtClean="0"/>
            </a:br>
            <a:r>
              <a:rPr lang="en-US" smtClean="0"/>
              <a:t>UCSF is leading revolutions in health.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23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UCSF is driven by the idea that great breakthroughs </a:t>
            </a:r>
            <a:br>
              <a:rPr lang="en-US" dirty="0" smtClean="0"/>
            </a:br>
            <a:r>
              <a:rPr lang="en-US" dirty="0" smtClean="0"/>
              <a:t>are achieved when the best research, the best education </a:t>
            </a:r>
            <a:br>
              <a:rPr lang="en-US" dirty="0" smtClean="0"/>
            </a:br>
            <a:r>
              <a:rPr lang="en-US" dirty="0" smtClean="0"/>
              <a:t>and the best patient care converge.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746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AC01D0-7950-45B8-BFEF-BB2E7668D00D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26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EEE148-B9D4-4855-B210-F10E62FC9A55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35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30pt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5CA7C2-52DB-4443-AC8E-4C7B4AA52BF6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63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	This page is set up to be utilized </a:t>
            </a:r>
            <a:br>
              <a:rPr lang="en-US" smtClean="0"/>
            </a:br>
            <a:r>
              <a:rPr lang="en-US" smtClean="0"/>
              <a:t>for a quote, using photography.”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F9E2F-4E14-43D6-BCD7-DB75A4464964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93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59" y="744420"/>
            <a:ext cx="8234154" cy="2723823"/>
          </a:xfrm>
        </p:spPr>
        <p:txBody>
          <a:bodyPr/>
          <a:lstStyle/>
          <a:p>
            <a:r>
              <a:rPr lang="en-US" dirty="0" smtClean="0"/>
              <a:t>“	This page is another option should you wish to utilize a quote as a stand-alone slide within your presentation. The rest is lorem ipsum.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A97D7D-04F4-42F6-BABD-ACB59FD921E5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54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8959" y="744420"/>
            <a:ext cx="8234154" cy="2723823"/>
          </a:xfrm>
        </p:spPr>
        <p:txBody>
          <a:bodyPr/>
          <a:lstStyle/>
          <a:p>
            <a:r>
              <a:rPr lang="en-US" dirty="0" smtClean="0"/>
              <a:t>“	This page is another option should you wish to utilize a quote as a stand-alone slide within your presentation. The rest is lorem ipsum.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9A4851-79F7-4D48-BCC3-3143304DB50F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93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4502</TotalTime>
  <Words>944</Words>
  <Application>Microsoft Macintosh PowerPoint</Application>
  <PresentationFormat>On-screen Show (16:9)</PresentationFormat>
  <Paragraphs>246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Garamond</vt:lpstr>
      <vt:lpstr>Wingdings</vt:lpstr>
      <vt:lpstr>Arial</vt:lpstr>
      <vt:lpstr>UCSF PPT Template</vt:lpstr>
      <vt:lpstr>UCSF PPT Template-Blue</vt:lpstr>
      <vt:lpstr>UCSF PPT Template-Blue Bar</vt:lpstr>
      <vt:lpstr>Title Garamond – 30pt font</vt:lpstr>
      <vt:lpstr>Title Garamond – 30pt font</vt:lpstr>
      <vt:lpstr>Title Garamond – 30pt font</vt:lpstr>
      <vt:lpstr>Title Garamond – 30pt font</vt:lpstr>
      <vt:lpstr>Title Garamond – 30pt font</vt:lpstr>
      <vt:lpstr>Title Garamond – 30pt font</vt:lpstr>
      <vt:lpstr>“ This page is set up to be utilized  for a quote, using photography.”</vt:lpstr>
      <vt:lpstr>“ This page is another option should you wish to utilize a quote as a stand-alone slide within your presentation. The rest is lorem ipsum. Ut enim ad minim et venium, quis nostrud.”</vt:lpstr>
      <vt:lpstr>“ This page is another option should you wish to utilize a quote as a stand-alone slide within your presentation. The rest is lorem ipsum. Ut enim ad minim et venium, quis nostrud.”</vt:lpstr>
      <vt:lpstr>Title Garamond – 28pt font</vt:lpstr>
      <vt:lpstr>Title Garamond – 36pt font</vt:lpstr>
      <vt:lpstr>Title Garamond – 28pt font</vt:lpstr>
      <vt:lpstr>Title Garamond – 28pt font</vt:lpstr>
      <vt:lpstr>Title Garamond – 28pt font</vt:lpstr>
      <vt:lpstr> The following slides use a navy blue footer bar. Please do not mix with other bullet slide backgrounds.</vt:lpstr>
      <vt:lpstr>Title Garamond – 30pt font</vt:lpstr>
      <vt:lpstr>“ This page is set up to be utilized  for a quote, using photography.”</vt:lpstr>
      <vt:lpstr>“This page is another option should you wish to utilize a quote as a stand-alone slide within your presentation. The rest is lorem ipsum. Ut enim ad minim et venium, quis nostrud.”</vt:lpstr>
      <vt:lpstr>“This page is another option should you wish to utilize a quote as a stand-alone slide within your presentation. The rest is lorem ipsum. Ut enim ad minim et venium, quis nostrud.”</vt:lpstr>
      <vt:lpstr>Title Garamond – 28pt font</vt:lpstr>
      <vt:lpstr>Title Garamond – 28pt font</vt:lpstr>
      <vt:lpstr>Title Garamond – 28pt font</vt:lpstr>
      <vt:lpstr>Title Garamond – 28pt font</vt:lpstr>
      <vt:lpstr>  The following five pages are for Internal and External Co-Branding. Please choose  the appropriate layout.</vt:lpstr>
      <vt:lpstr>Internal Co-Branding – 30pt font</vt:lpstr>
      <vt:lpstr>Internal Co-Branding – 30pt font</vt:lpstr>
      <vt:lpstr>External Co-Branding – 30pt font</vt:lpstr>
      <vt:lpstr>External Co-Branding – 30pt font</vt:lpstr>
      <vt:lpstr>External Co-Branding – 30pt font</vt:lpstr>
      <vt:lpstr> The following four pages are Closing slides. Please choose one to end your presentation.</vt:lpstr>
      <vt:lpstr>PowerPoint Presentation</vt:lpstr>
      <vt:lpstr>PowerPoint Presentation</vt:lpstr>
      <vt:lpstr>PowerPoint Presentation</vt:lpstr>
      <vt:lpstr>PowerPoint Presentation</vt:lpstr>
    </vt:vector>
  </TitlesOfParts>
  <Company>UCSF</Company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Erik Wieland</cp:lastModifiedBy>
  <cp:revision>291</cp:revision>
  <dcterms:created xsi:type="dcterms:W3CDTF">2012-05-07T17:59:34Z</dcterms:created>
  <dcterms:modified xsi:type="dcterms:W3CDTF">2016-06-17T21:47:06Z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