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02" r:id="rId2"/>
    <p:sldId id="606" r:id="rId3"/>
    <p:sldId id="607" r:id="rId4"/>
    <p:sldId id="608" r:id="rId5"/>
    <p:sldId id="609" r:id="rId6"/>
    <p:sldId id="610" r:id="rId7"/>
    <p:sldId id="611" r:id="rId8"/>
    <p:sldId id="612" r:id="rId9"/>
    <p:sldId id="613" r:id="rId10"/>
    <p:sldId id="614" r:id="rId11"/>
    <p:sldId id="615" r:id="rId12"/>
    <p:sldId id="616" r:id="rId13"/>
    <p:sldId id="617" r:id="rId14"/>
    <p:sldId id="629" r:id="rId15"/>
    <p:sldId id="618" r:id="rId16"/>
    <p:sldId id="619" r:id="rId17"/>
    <p:sldId id="620" r:id="rId18"/>
    <p:sldId id="621" r:id="rId19"/>
    <p:sldId id="622" r:id="rId20"/>
    <p:sldId id="623" r:id="rId21"/>
    <p:sldId id="624" r:id="rId22"/>
    <p:sldId id="625" r:id="rId23"/>
    <p:sldId id="626" r:id="rId24"/>
    <p:sldId id="627" r:id="rId25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lr>
        <a:schemeClr val="tx2"/>
      </a:buClr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lr>
        <a:schemeClr val="tx2"/>
      </a:buClr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lr>
        <a:schemeClr val="tx2"/>
      </a:buClr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lr>
        <a:schemeClr val="tx2"/>
      </a:buClr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lr>
        <a:schemeClr val="tx2"/>
      </a:buClr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DE6810"/>
    <a:srgbClr val="DF6103"/>
    <a:srgbClr val="DA6720"/>
    <a:srgbClr val="DB6D29"/>
    <a:srgbClr val="EC6614"/>
    <a:srgbClr val="666699"/>
    <a:srgbClr val="CD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91" autoAdjust="0"/>
  </p:normalViewPr>
  <p:slideViewPr>
    <p:cSldViewPr>
      <p:cViewPr>
        <p:scale>
          <a:sx n="76" d="100"/>
          <a:sy n="76" d="100"/>
        </p:scale>
        <p:origin x="-154" y="7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776E0A3A-E30A-4636-9045-E45351A76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7050"/>
            <a:ext cx="3502025" cy="2625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1C2F30FE-6420-4F69-8B08-A0813CB8C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19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C26D884-E223-451C-87DB-F7021A3EC509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7905FF4-11D0-4A3E-8E48-061EFB429ED2}" type="slidenum">
              <a:rPr lang="en-US" sz="1200" smtClean="0">
                <a:ea typeface="ＭＳ Ｐゴシック" pitchFamily="34" charset="-128"/>
              </a:rPr>
              <a:pPr/>
              <a:t>11</a:t>
            </a:fld>
            <a:endParaRPr lang="en-US" sz="1200" smtClean="0">
              <a:ea typeface="ＭＳ Ｐゴシック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BEA19C-3511-43C1-95E4-5DFBCA60CB22}" type="slidenum">
              <a:rPr lang="en-US" sz="1200" smtClean="0">
                <a:ea typeface="ＭＳ Ｐゴシック" pitchFamily="34" charset="-128"/>
              </a:rPr>
              <a:pPr/>
              <a:t>12</a:t>
            </a:fld>
            <a:endParaRPr lang="en-US" sz="12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49DE789-629A-4A3F-B9E7-DBDCD248B190}" type="slidenum">
              <a:rPr lang="en-US" sz="1200" smtClean="0">
                <a:ea typeface="ＭＳ Ｐゴシック" pitchFamily="34" charset="-128"/>
              </a:rPr>
              <a:pPr/>
              <a:t>15</a:t>
            </a:fld>
            <a:endParaRPr lang="en-US" sz="12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4560F63-EFDB-4639-AF7A-C91CB4279D20}" type="slidenum">
              <a:rPr lang="en-US" sz="1200" smtClean="0">
                <a:ea typeface="ＭＳ Ｐゴシック" pitchFamily="34" charset="-128"/>
              </a:rPr>
              <a:pPr/>
              <a:t>19</a:t>
            </a:fld>
            <a:endParaRPr lang="en-US" sz="12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98D46B-2862-49FA-A323-601DBF4D5E8F}" type="slidenum">
              <a:rPr lang="en-US" sz="1200" smtClean="0">
                <a:ea typeface="ＭＳ Ｐゴシック" pitchFamily="34" charset="-128"/>
              </a:rPr>
              <a:pPr/>
              <a:t>23</a:t>
            </a:fld>
            <a:endParaRPr lang="en-US" sz="12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B24967-DA4C-43D5-9150-8C7E3F3676D5}" type="slidenum">
              <a:rPr lang="en-US" sz="1200" smtClean="0">
                <a:ea typeface="ＭＳ Ｐゴシック" pitchFamily="34" charset="-128"/>
              </a:rPr>
              <a:pPr/>
              <a:t>24</a:t>
            </a:fld>
            <a:endParaRPr lang="en-US" sz="1200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99FFC9E-E583-42D9-9E01-BD28C57F6760}" type="slidenum">
              <a:rPr lang="en-US" sz="1200" smtClean="0">
                <a:ea typeface="ＭＳ Ｐゴシック" pitchFamily="34" charset="-128"/>
              </a:rPr>
              <a:pPr/>
              <a:t>2</a:t>
            </a:fld>
            <a:endParaRPr lang="en-US" sz="1200" smtClean="0">
              <a:ea typeface="ＭＳ Ｐゴシック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2D0826B-D891-47D8-9E91-D4112C47040D}" type="slidenum">
              <a:rPr lang="en-US" sz="1200" smtClean="0">
                <a:ea typeface="ＭＳ Ｐゴシック" pitchFamily="34" charset="-128"/>
              </a:rPr>
              <a:pPr/>
              <a:t>4</a:t>
            </a:fld>
            <a:endParaRPr lang="en-US" sz="12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31C8433-CD45-4CCE-B295-828D94E3C41B}" type="slidenum">
              <a:rPr lang="en-US" sz="1200" smtClean="0">
                <a:ea typeface="ＭＳ Ｐゴシック" pitchFamily="34" charset="-128"/>
              </a:rPr>
              <a:pPr/>
              <a:t>5</a:t>
            </a:fld>
            <a:endParaRPr lang="en-US" sz="12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4B11D8-1321-4F22-B04A-8B1D242E38D4}" type="slidenum">
              <a:rPr lang="en-US" sz="1200" smtClean="0">
                <a:ea typeface="ＭＳ Ｐゴシック" pitchFamily="34" charset="-128"/>
              </a:rPr>
              <a:pPr/>
              <a:t>6</a:t>
            </a:fld>
            <a:endParaRPr lang="en-US" sz="1200" smtClean="0">
              <a:ea typeface="ＭＳ Ｐゴシック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8C188B-99D1-445A-AB37-73DFF030FCBE}" type="slidenum">
              <a:rPr lang="en-US" sz="1200" smtClean="0">
                <a:ea typeface="ＭＳ Ｐゴシック" pitchFamily="34" charset="-128"/>
              </a:rPr>
              <a:pPr/>
              <a:t>7</a:t>
            </a:fld>
            <a:endParaRPr lang="en-US" sz="1200" smtClean="0">
              <a:ea typeface="ＭＳ Ｐゴシック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05A3AF-1DE3-4176-820E-4F04011ED3FE}" type="slidenum">
              <a:rPr lang="en-US" sz="1200" smtClean="0">
                <a:ea typeface="ＭＳ Ｐゴシック" pitchFamily="34" charset="-128"/>
              </a:rPr>
              <a:pPr/>
              <a:t>8</a:t>
            </a:fld>
            <a:endParaRPr lang="en-US" sz="1200" smtClean="0">
              <a:ea typeface="ＭＳ Ｐゴシック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725D12-9482-42FA-82DC-95719BBB9B1D}" type="slidenum">
              <a:rPr lang="en-US" sz="1200" smtClean="0">
                <a:ea typeface="ＭＳ Ｐゴシック" pitchFamily="34" charset="-128"/>
              </a:rPr>
              <a:pPr/>
              <a:t>9</a:t>
            </a:fld>
            <a:endParaRPr lang="en-US" sz="12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4CC889-0600-4AAF-9102-A15537AB6FBE}" type="slidenum">
              <a:rPr lang="en-US" sz="1200" smtClean="0">
                <a:ea typeface="ＭＳ Ｐゴシック" pitchFamily="34" charset="-128"/>
              </a:rPr>
              <a:pPr/>
              <a:t>10</a:t>
            </a:fld>
            <a:endParaRPr lang="en-US" sz="1200" smtClean="0">
              <a:ea typeface="ＭＳ Ｐゴシック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8" descr="circularphotos_fa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9550"/>
            <a:ext cx="33543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3810000"/>
            <a:ext cx="7924800" cy="1219200"/>
          </a:xfrm>
        </p:spPr>
        <p:txBody>
          <a:bodyPr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105400"/>
            <a:ext cx="7924800" cy="914400"/>
          </a:xfrm>
        </p:spPr>
        <p:txBody>
          <a:bodyPr lIns="0" rIns="0"/>
          <a:lstStyle>
            <a:lvl1pPr marL="0" indent="112713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3D8B-010E-40D1-A27F-D12C40E9A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6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7CAE4-ECD2-42AC-B467-BD6A3FA09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9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2860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7056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E39FE-0E37-4DF2-B77E-26E390560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6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93B15-F288-40BC-8F21-9113B6199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3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E57BF-FC58-4CC5-8183-A5466BFA4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4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DA13-6160-4DA7-87B8-5B5F6DBFA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4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19B58-94F7-47D1-9533-691039BCD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149C2-9D2E-4E8F-8091-DBA4775B3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8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DD9CE-0A5B-453B-AF74-7ED0352AC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20968-9BBD-493D-9FE8-09F2C66FC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4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26C7-A2D5-4831-AED4-298B8E88E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9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0" y="6553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0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553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0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722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000">
                <a:ea typeface="ＭＳ Ｐゴシック" pitchFamily="34" charset="-128"/>
              </a:defRPr>
            </a:lvl1pPr>
          </a:lstStyle>
          <a:p>
            <a:pPr>
              <a:defRPr/>
            </a:pPr>
            <a:fld id="{79D3CB35-668C-45BD-83B3-041BE8FAE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230188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166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turner@ucsf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t.ucsf.ed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24200"/>
            <a:ext cx="7924800" cy="1905000"/>
          </a:xfrm>
        </p:spPr>
        <p:txBody>
          <a:bodyPr/>
          <a:lstStyle/>
          <a:p>
            <a:pPr eaLnBrk="1" hangingPunct="1"/>
            <a:r>
              <a:rPr lang="en-US" sz="4000" dirty="0"/>
              <a:t>Introducing </a:t>
            </a:r>
            <a:r>
              <a:rPr lang="en-US" sz="4000" dirty="0" smtClean="0"/>
              <a:t>ART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200" dirty="0"/>
              <a:t>UCSF’s Application, Review and Tracking (ART)</a:t>
            </a:r>
            <a:r>
              <a:rPr lang="en-US" dirty="0"/>
              <a:t> </a:t>
            </a:r>
            <a:r>
              <a:rPr lang="en-US" sz="3200" dirty="0" smtClean="0"/>
              <a:t>System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334000"/>
            <a:ext cx="79248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mtClean="0"/>
              <a:t>July 2015</a:t>
            </a:r>
            <a:endParaRPr 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4800" y="1524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6629400" cy="4495800"/>
          </a:xfrm>
          <a:noFill/>
        </p:spPr>
        <p:txBody>
          <a:bodyPr/>
          <a:lstStyle/>
          <a:p>
            <a:pPr marL="646113" indent="-533400" eaLnBrk="1" hangingPunct="1"/>
            <a:r>
              <a:rPr lang="en-US" dirty="0" smtClean="0"/>
              <a:t>Applicants</a:t>
            </a:r>
          </a:p>
          <a:p>
            <a:pPr marL="646113" indent="-533400" eaLnBrk="1" hangingPunct="1"/>
            <a:r>
              <a:rPr lang="en-US" dirty="0" smtClean="0"/>
              <a:t>Faculty Mentors / Recommenders</a:t>
            </a:r>
          </a:p>
          <a:p>
            <a:pPr marL="646113" indent="-533400" eaLnBrk="1" hangingPunct="1"/>
            <a:r>
              <a:rPr lang="en-US" dirty="0" smtClean="0"/>
              <a:t>Reviewers</a:t>
            </a:r>
          </a:p>
          <a:p>
            <a:pPr marL="646113" indent="-533400" eaLnBrk="1" hangingPunct="1"/>
            <a:r>
              <a:rPr lang="en-US" dirty="0" smtClean="0"/>
              <a:t>Program Administrators </a:t>
            </a:r>
          </a:p>
          <a:p>
            <a:pPr marL="646113" indent="-533400" eaLnBrk="1" hangingPunct="1">
              <a:buFontTx/>
              <a:buNone/>
            </a:pPr>
            <a:endParaRPr lang="en-US" dirty="0" smtClean="0"/>
          </a:p>
          <a:p>
            <a:pPr marL="646113" indent="-533400" eaLnBrk="1" hangingPunct="1">
              <a:buFontTx/>
              <a:buNone/>
            </a:pPr>
            <a:endParaRPr lang="en-US" dirty="0" smtClean="0"/>
          </a:p>
          <a:p>
            <a:pPr marL="646113" indent="-533400" eaLnBrk="1" hangingPunct="1"/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How You Use ART Depends on Who You 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Applicants’ Steps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690563" y="1108075"/>
            <a:ext cx="8059737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646113" indent="-533400">
              <a:buFont typeface="Arial" charset="0"/>
              <a:buAutoNum type="arabicPeriod"/>
            </a:pPr>
            <a:r>
              <a:rPr lang="en-US" sz="2400" dirty="0"/>
              <a:t>Applicant clicks link from program email or program information website.</a:t>
            </a:r>
          </a:p>
          <a:p>
            <a:pPr marL="646113" indent="-533400">
              <a:buFont typeface="Arial" charset="0"/>
              <a:buAutoNum type="arabicPeriod"/>
            </a:pPr>
            <a:r>
              <a:rPr lang="en-US" sz="2400" dirty="0"/>
              <a:t>Link takes applicant to online application form, see next slide. No login is needed.</a:t>
            </a:r>
          </a:p>
          <a:p>
            <a:pPr marL="569913" lvl="1">
              <a:buFontTx/>
              <a:buNone/>
            </a:pPr>
            <a:r>
              <a:rPr lang="en-US" sz="2400" dirty="0"/>
              <a:t>- </a:t>
            </a:r>
            <a:r>
              <a:rPr lang="en-US" sz="2000" dirty="0"/>
              <a:t>Note: Application forms can be tailored to each program.</a:t>
            </a:r>
          </a:p>
          <a:p>
            <a:pPr marL="646113" indent="-533400">
              <a:buFont typeface="Arial" charset="0"/>
              <a:buAutoNum type="arabicPeriod"/>
            </a:pPr>
            <a:r>
              <a:rPr lang="en-US" sz="2400" dirty="0"/>
              <a:t>Applicant completes and submits form, including uploading PDF attachments (CV, proposal, budget, </a:t>
            </a:r>
            <a:r>
              <a:rPr lang="en-US" sz="2400" dirty="0" err="1"/>
              <a:t>etc</a:t>
            </a:r>
            <a:r>
              <a:rPr lang="en-US" sz="2400" dirty="0"/>
              <a:t>), if necessary. </a:t>
            </a:r>
          </a:p>
          <a:p>
            <a:pPr marL="646113" indent="-533400">
              <a:buFont typeface="Arial" charset="0"/>
              <a:buAutoNum type="arabicPeriod"/>
            </a:pPr>
            <a:r>
              <a:rPr lang="en-US" sz="2400" dirty="0"/>
              <a:t>ART system automatically sends confirmation email</a:t>
            </a:r>
            <a:r>
              <a:rPr lang="en-US" sz="2400" dirty="0" smtClean="0"/>
              <a:t>.</a:t>
            </a:r>
          </a:p>
          <a:p>
            <a:pPr marL="646113" indent="-533400">
              <a:buFont typeface="Arial" charset="0"/>
              <a:buAutoNum type="arabicPeriod"/>
            </a:pPr>
            <a:r>
              <a:rPr lang="en-US" sz="2400" dirty="0" smtClean="0"/>
              <a:t>Applicant checks personalized portal for application status and program announcements.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Applicants’ View / Application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4117975" cy="469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865563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676400" y="4449763"/>
            <a:ext cx="2417763" cy="5540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>
                <a:solidFill>
                  <a:srgbClr val="002060"/>
                </a:solidFill>
              </a:rPr>
              <a:t>Example:  A link to the application on RAP’tr website would open online application form in ART system.</a:t>
            </a:r>
          </a:p>
        </p:txBody>
      </p:sp>
      <p:cxnSp>
        <p:nvCxnSpPr>
          <p:cNvPr id="14342" name="Curved Connector 3"/>
          <p:cNvCxnSpPr>
            <a:cxnSpLocks noChangeShapeType="1"/>
          </p:cNvCxnSpPr>
          <p:nvPr/>
        </p:nvCxnSpPr>
        <p:spPr bwMode="auto">
          <a:xfrm>
            <a:off x="762000" y="4084638"/>
            <a:ext cx="838200" cy="563562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3" name="Curved Connector 7"/>
          <p:cNvCxnSpPr>
            <a:cxnSpLocks noChangeShapeType="1"/>
          </p:cNvCxnSpPr>
          <p:nvPr/>
        </p:nvCxnSpPr>
        <p:spPr bwMode="auto">
          <a:xfrm flipV="1">
            <a:off x="4092575" y="4279900"/>
            <a:ext cx="1143000" cy="3810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Applicants’ View / Confirmation Email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9"/>
          <a:stretch/>
        </p:blipFill>
        <p:spPr bwMode="auto">
          <a:xfrm>
            <a:off x="1219199" y="1307926"/>
            <a:ext cx="6770687" cy="361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44252" y="1360118"/>
            <a:ext cx="6604348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333333"/>
                </a:solidFill>
              </a:rPr>
              <a:t>Dear Nick, </a:t>
            </a:r>
          </a:p>
          <a:p>
            <a:pPr>
              <a:buNone/>
            </a:pPr>
            <a:endParaRPr lang="en-US" sz="1200" dirty="0">
              <a:solidFill>
                <a:srgbClr val="333333"/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333333"/>
                </a:solidFill>
              </a:rPr>
              <a:t>Thank </a:t>
            </a:r>
            <a:r>
              <a:rPr lang="en-US" sz="1200" dirty="0">
                <a:solidFill>
                  <a:srgbClr val="333333"/>
                </a:solidFill>
              </a:rPr>
              <a:t>you for completing your application to the </a:t>
            </a:r>
            <a:r>
              <a:rPr lang="en-US" sz="1200" dirty="0" smtClean="0">
                <a:solidFill>
                  <a:srgbClr val="333333"/>
                </a:solidFill>
              </a:rPr>
              <a:t>CTSI Education </a:t>
            </a:r>
            <a:r>
              <a:rPr lang="en-US" sz="1200" dirty="0">
                <a:solidFill>
                  <a:srgbClr val="333333"/>
                </a:solidFill>
              </a:rPr>
              <a:t>program.  Here is a link to your personalized portal where we have posted your submitted application and </a:t>
            </a:r>
            <a:r>
              <a:rPr lang="en-US" sz="1200" dirty="0" smtClean="0">
                <a:solidFill>
                  <a:srgbClr val="333333"/>
                </a:solidFill>
              </a:rPr>
              <a:t>will post </a:t>
            </a:r>
            <a:r>
              <a:rPr lang="en-US" sz="1200" dirty="0">
                <a:solidFill>
                  <a:srgbClr val="333333"/>
                </a:solidFill>
              </a:rPr>
              <a:t>other relevant program information. Please bookmark it or keep it handy. </a:t>
            </a:r>
          </a:p>
          <a:p>
            <a:pPr>
              <a:buNone/>
            </a:pPr>
            <a:r>
              <a:rPr lang="en-US" sz="1200" u="sng" dirty="0">
                <a:solidFill>
                  <a:srgbClr val="002060"/>
                </a:solidFill>
              </a:rPr>
              <a:t>https://</a:t>
            </a:r>
            <a:r>
              <a:rPr lang="en-US" sz="1200" u="sng" dirty="0" smtClean="0">
                <a:solidFill>
                  <a:srgbClr val="002060"/>
                </a:solidFill>
              </a:rPr>
              <a:t>art.epi-ucsf.org/ApplicantPortal.aspx?pdf=3706157983706272</a:t>
            </a:r>
          </a:p>
          <a:p>
            <a:pPr>
              <a:buNone/>
            </a:pPr>
            <a:r>
              <a:rPr lang="en-US" sz="1200" dirty="0">
                <a:solidFill>
                  <a:srgbClr val="333333"/>
                </a:solidFill>
              </a:rPr>
              <a:t/>
            </a:r>
            <a:br>
              <a:rPr lang="en-US" sz="1200" dirty="0">
                <a:solidFill>
                  <a:srgbClr val="333333"/>
                </a:solidFill>
              </a:rPr>
            </a:br>
            <a:r>
              <a:rPr lang="en-US" sz="1200" dirty="0">
                <a:solidFill>
                  <a:srgbClr val="333333"/>
                </a:solidFill>
              </a:rPr>
              <a:t/>
            </a:r>
            <a:br>
              <a:rPr lang="en-US" sz="1200" dirty="0">
                <a:solidFill>
                  <a:srgbClr val="333333"/>
                </a:solidFill>
              </a:rPr>
            </a:br>
            <a:r>
              <a:rPr lang="en-US" sz="1200" dirty="0">
                <a:solidFill>
                  <a:srgbClr val="333333"/>
                </a:solidFill>
              </a:rPr>
              <a:t>If information on your portal appears incorrect, please contact me </a:t>
            </a:r>
            <a:r>
              <a:rPr lang="en-US" sz="1200" dirty="0" smtClean="0">
                <a:solidFill>
                  <a:srgbClr val="333333"/>
                </a:solidFill>
              </a:rPr>
              <a:t>at the email below.</a:t>
            </a:r>
          </a:p>
          <a:p>
            <a:pPr>
              <a:buNone/>
            </a:pPr>
            <a:endParaRPr lang="en-US" sz="1200" dirty="0" smtClean="0">
              <a:solidFill>
                <a:srgbClr val="333333"/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333333"/>
                </a:solidFill>
              </a:rPr>
              <a:t>Best </a:t>
            </a:r>
            <a:r>
              <a:rPr lang="en-US" sz="1200" dirty="0">
                <a:solidFill>
                  <a:srgbClr val="333333"/>
                </a:solidFill>
              </a:rPr>
              <a:t>regards,</a:t>
            </a:r>
          </a:p>
        </p:txBody>
      </p:sp>
    </p:spTree>
    <p:extLst>
      <p:ext uri="{BB962C8B-B14F-4D97-AF65-F5344CB8AC3E}">
        <p14:creationId xmlns:p14="http://schemas.microsoft.com/office/powerpoint/2010/main" val="29055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Applicant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75356" y="1020871"/>
            <a:ext cx="5943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Faculty/Mentors’ Steps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41325" y="1033463"/>
            <a:ext cx="8340725" cy="4783137"/>
          </a:xfrm>
        </p:spPr>
        <p:txBody>
          <a:bodyPr/>
          <a:lstStyle/>
          <a:p>
            <a:pPr marL="646113" indent="-533400">
              <a:buFontTx/>
              <a:buAutoNum type="arabicPeriod"/>
            </a:pPr>
            <a:r>
              <a:rPr lang="en-US" sz="2200" dirty="0" smtClean="0"/>
              <a:t>The mentor/recommendation process is optional – some programs do not require recommendations. </a:t>
            </a:r>
          </a:p>
          <a:p>
            <a:pPr marL="646113" indent="-533400">
              <a:buFontTx/>
              <a:buAutoNum type="arabicPeriod"/>
            </a:pPr>
            <a:r>
              <a:rPr lang="en-US" sz="2200" dirty="0" smtClean="0"/>
              <a:t>Mentors (or faculty writing recommendations) receive a link via an email to complete online recommendation form.</a:t>
            </a:r>
          </a:p>
          <a:p>
            <a:pPr marL="912813" lvl="2" indent="0">
              <a:buFontTx/>
              <a:buNone/>
            </a:pPr>
            <a:r>
              <a:rPr lang="en-US" sz="2200" dirty="0" smtClean="0"/>
              <a:t>- Typically email with link is sent from Applicant to their mentor. </a:t>
            </a:r>
          </a:p>
          <a:p>
            <a:pPr marL="646113" indent="-533400">
              <a:buFontTx/>
              <a:buAutoNum type="arabicPeriod"/>
            </a:pPr>
            <a:r>
              <a:rPr lang="en-US" sz="2200" dirty="0" smtClean="0"/>
              <a:t>Mentors complete and submit the online recommendation form. </a:t>
            </a:r>
          </a:p>
          <a:p>
            <a:pPr marL="912813" lvl="2" indent="0">
              <a:buFontTx/>
              <a:buChar char="-"/>
            </a:pPr>
            <a:r>
              <a:rPr lang="en-US" sz="2200" dirty="0" smtClean="0"/>
              <a:t>Note: Recommendation forms can be tailored to each program.</a:t>
            </a:r>
          </a:p>
          <a:p>
            <a:pPr marL="646113" indent="-533400">
              <a:buFontTx/>
              <a:buAutoNum type="arabicPeriod"/>
            </a:pPr>
            <a:r>
              <a:rPr lang="en-US" sz="2200" dirty="0" smtClean="0"/>
              <a:t>ART system will seamlessly add mentor recommendation to application packet for review</a:t>
            </a:r>
          </a:p>
          <a:p>
            <a:pPr marL="646113" indent="-533400"/>
            <a:endParaRPr lang="en-US" sz="2200" dirty="0" smtClean="0"/>
          </a:p>
          <a:p>
            <a:pPr marL="646113" indent="-533400"/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Mentors’ Complete Recommendation Online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6625"/>
            <a:ext cx="4833938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1913"/>
            <a:ext cx="44180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413" name="Curved Connector 2"/>
          <p:cNvCxnSpPr>
            <a:cxnSpLocks noChangeShapeType="1"/>
          </p:cNvCxnSpPr>
          <p:nvPr/>
        </p:nvCxnSpPr>
        <p:spPr bwMode="auto">
          <a:xfrm>
            <a:off x="4267200" y="2878138"/>
            <a:ext cx="609600" cy="4572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Reviewers’ Steps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70932" y="994316"/>
            <a:ext cx="7772400" cy="4982737"/>
          </a:xfrm>
        </p:spPr>
        <p:txBody>
          <a:bodyPr/>
          <a:lstStyle/>
          <a:p>
            <a:pPr marL="646113" indent="-533400">
              <a:buFontTx/>
              <a:buAutoNum type="arabicPeriod"/>
            </a:pPr>
            <a:r>
              <a:rPr lang="en-US" sz="2400" dirty="0" smtClean="0"/>
              <a:t>Reviewers log in to ART to read application packets and score them.</a:t>
            </a:r>
          </a:p>
          <a:p>
            <a:pPr marL="646113" indent="-533400">
              <a:buFontTx/>
              <a:buAutoNum type="arabicPeriod"/>
            </a:pPr>
            <a:r>
              <a:rPr lang="en-US" sz="2400" dirty="0" smtClean="0"/>
              <a:t>Reviewer views a PDF of the full application packet for each applicant.</a:t>
            </a:r>
          </a:p>
          <a:p>
            <a:pPr marL="646113" indent="-533400">
              <a:buFontTx/>
              <a:buAutoNum type="arabicPeriod"/>
            </a:pPr>
            <a:r>
              <a:rPr lang="en-US" sz="2400" dirty="0" smtClean="0"/>
              <a:t>Reviewer submits scores online for each applicant via tailored online scoring forms.</a:t>
            </a:r>
          </a:p>
          <a:p>
            <a:pPr marL="646113" indent="-533400">
              <a:buFontTx/>
              <a:buAutoNum type="arabicPeriod"/>
            </a:pPr>
            <a:r>
              <a:rPr lang="en-US" sz="2400" dirty="0" smtClean="0"/>
              <a:t>Scores and comments are automatically added to the applicant’s record in the ART system.</a:t>
            </a:r>
          </a:p>
          <a:p>
            <a:pPr marL="646113" indent="-533400">
              <a:buFontTx/>
              <a:buAutoNum type="arabicPeriod"/>
            </a:pPr>
            <a:r>
              <a:rPr lang="en-US" sz="2400" dirty="0" smtClean="0"/>
              <a:t>If needed, administrator can enter/change scores on behalf of reviewer.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Reviewers’ View / Online Scoring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185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460" name="Straight Arrow Connector 4"/>
          <p:cNvCxnSpPr>
            <a:cxnSpLocks noChangeShapeType="1"/>
          </p:cNvCxnSpPr>
          <p:nvPr/>
        </p:nvCxnSpPr>
        <p:spPr bwMode="auto">
          <a:xfrm flipV="1">
            <a:off x="2438400" y="4800600"/>
            <a:ext cx="1295400" cy="43815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1600200" y="5122863"/>
            <a:ext cx="2224088" cy="231775"/>
          </a:xfrm>
          <a:prstGeom prst="rect">
            <a:avLst/>
          </a:prstGeom>
          <a:solidFill>
            <a:srgbClr val="FFFF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900">
                <a:solidFill>
                  <a:srgbClr val="C00000"/>
                </a:solidFill>
              </a:rPr>
              <a:t>Click here to full view application packet</a:t>
            </a:r>
          </a:p>
        </p:txBody>
      </p:sp>
      <p:cxnSp>
        <p:nvCxnSpPr>
          <p:cNvPr id="19462" name="Straight Arrow Connector 12"/>
          <p:cNvCxnSpPr>
            <a:cxnSpLocks noChangeShapeType="1"/>
          </p:cNvCxnSpPr>
          <p:nvPr/>
        </p:nvCxnSpPr>
        <p:spPr bwMode="auto">
          <a:xfrm flipH="1" flipV="1">
            <a:off x="4724400" y="4800600"/>
            <a:ext cx="1066800" cy="401638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4419600" y="5160963"/>
            <a:ext cx="2224088" cy="230187"/>
          </a:xfrm>
          <a:prstGeom prst="rect">
            <a:avLst/>
          </a:prstGeom>
          <a:solidFill>
            <a:srgbClr val="FFFF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900">
                <a:solidFill>
                  <a:srgbClr val="C00000"/>
                </a:solidFill>
              </a:rPr>
              <a:t>Click here to access online scoring form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Administrators’ Process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077200" cy="4724400"/>
          </a:xfrm>
        </p:spPr>
        <p:txBody>
          <a:bodyPr/>
          <a:lstStyle/>
          <a:p>
            <a:pPr marL="625475" indent="-514350">
              <a:buFontTx/>
              <a:buAutoNum type="arabicPeriod"/>
            </a:pPr>
            <a:r>
              <a:rPr lang="en-US" smtClean="0"/>
              <a:t>Log in to process applications, manage reviews and generate reports.</a:t>
            </a:r>
          </a:p>
          <a:p>
            <a:pPr marL="857250" lvl="2" indent="0">
              <a:buFontTx/>
              <a:buNone/>
            </a:pPr>
            <a:r>
              <a:rPr lang="en-US" smtClean="0"/>
              <a:t>- Also can set up new cycles, troubleshoot submitted forms and manage the entire award process </a:t>
            </a:r>
          </a:p>
          <a:p>
            <a:pPr marL="625475" indent="-514350">
              <a:buFontTx/>
              <a:buAutoNum type="arabicPeriod"/>
            </a:pPr>
            <a:r>
              <a:rPr lang="en-US" smtClean="0"/>
              <a:t>Keep track of the applicant record, including status in the program, mentor and reviewer names, notes to other admins, etc.</a:t>
            </a:r>
          </a:p>
          <a:p>
            <a:pPr marL="625475" indent="-514350">
              <a:buFontTx/>
              <a:buAutoNum type="arabicPeriod"/>
            </a:pPr>
            <a:r>
              <a:rPr lang="en-US" smtClean="0"/>
              <a:t>Create and send follow-up surveys to gather and report on participants’ career progression.</a:t>
            </a:r>
          </a:p>
          <a:p>
            <a:pPr marL="625475" indent="-514350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5"/>
          <a:stretch>
            <a:fillRect/>
          </a:stretch>
        </p:blipFill>
        <p:spPr bwMode="auto">
          <a:xfrm>
            <a:off x="3743746" y="2971800"/>
            <a:ext cx="527166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937260"/>
            <a:ext cx="6781800" cy="2849880"/>
          </a:xfrm>
          <a:noFill/>
        </p:spPr>
        <p:txBody>
          <a:bodyPr/>
          <a:lstStyle/>
          <a:p>
            <a:pPr marL="646113" indent="-533400" eaLnBrk="1" hangingPunct="1"/>
            <a:r>
              <a:rPr lang="en-US" dirty="0" smtClean="0"/>
              <a:t>What is ART?</a:t>
            </a:r>
          </a:p>
          <a:p>
            <a:pPr marL="646113" indent="-533400" eaLnBrk="1" hangingPunct="1"/>
            <a:r>
              <a:rPr lang="en-US" dirty="0" smtClean="0"/>
              <a:t>Overview  </a:t>
            </a:r>
          </a:p>
          <a:p>
            <a:pPr marL="646113" indent="-533400" eaLnBrk="1" hangingPunct="1"/>
            <a:r>
              <a:rPr lang="en-US" dirty="0" smtClean="0"/>
              <a:t>User Perspectives/Process Steps </a:t>
            </a:r>
          </a:p>
          <a:p>
            <a:pPr marL="646113" indent="-533400" eaLnBrk="1" hangingPunct="1"/>
            <a:r>
              <a:rPr lang="en-US" dirty="0" smtClean="0"/>
              <a:t>Contact</a:t>
            </a:r>
          </a:p>
          <a:p>
            <a:pPr marL="646113" indent="-533400" eaLnBrk="1" hangingPunct="1">
              <a:buFontTx/>
              <a:buNone/>
            </a:pPr>
            <a:endParaRPr lang="en-US" dirty="0" smtClean="0"/>
          </a:p>
          <a:p>
            <a:pPr marL="646113" indent="-533400" eaLnBrk="1" hangingPunct="1">
              <a:buFontTx/>
              <a:buNone/>
            </a:pPr>
            <a:endParaRPr lang="en-US" dirty="0" smtClean="0"/>
          </a:p>
          <a:p>
            <a:pPr marL="646113" indent="-533400" eaLnBrk="1" hangingPunct="1"/>
            <a:endParaRPr lang="en-US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Contents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Administrators’ View / Application Processing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319213"/>
            <a:ext cx="8645525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Administrators’ View/Tracking Applicant Status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" b="19888"/>
          <a:stretch>
            <a:fillRect/>
          </a:stretch>
        </p:blipFill>
        <p:spPr bwMode="auto">
          <a:xfrm>
            <a:off x="609600" y="1230313"/>
            <a:ext cx="8007350" cy="464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Administrators’ View / Generate Reports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990600"/>
            <a:ext cx="70104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Long-Term Tracking/Follow Up Surveys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267200"/>
          </a:xfrm>
        </p:spPr>
        <p:txBody>
          <a:bodyPr/>
          <a:lstStyle/>
          <a:p>
            <a:r>
              <a:rPr lang="en-US" dirty="0" smtClean="0"/>
              <a:t>ART supports custom surveys to participants</a:t>
            </a:r>
          </a:p>
          <a:p>
            <a:pPr lvl="1"/>
            <a:r>
              <a:rPr lang="en-US" dirty="0" smtClean="0"/>
              <a:t>Anonymous surveys for feedback</a:t>
            </a:r>
          </a:p>
          <a:p>
            <a:pPr lvl="1"/>
            <a:r>
              <a:rPr lang="en-US" dirty="0" smtClean="0"/>
              <a:t>Career follow-ups linked to applicant record </a:t>
            </a:r>
          </a:p>
          <a:p>
            <a:pPr lvl="2"/>
            <a:r>
              <a:rPr lang="en-US" dirty="0" smtClean="0"/>
              <a:t>Leverages already-captured applicant data for comprehensive reporting</a:t>
            </a:r>
          </a:p>
          <a:p>
            <a:pPr lvl="2"/>
            <a:r>
              <a:rPr lang="en-US" dirty="0" smtClean="0"/>
              <a:t>Assesses program impact and career progress</a:t>
            </a:r>
          </a:p>
          <a:p>
            <a:r>
              <a:rPr lang="en-US" dirty="0" smtClean="0"/>
              <a:t>Reporting is customizable</a:t>
            </a:r>
          </a:p>
          <a:p>
            <a:pPr lvl="1"/>
            <a:r>
              <a:rPr lang="en-US" dirty="0" smtClean="0"/>
              <a:t>Supports exporting data as .</a:t>
            </a:r>
            <a:r>
              <a:rPr lang="en-US" dirty="0" err="1" smtClean="0"/>
              <a:t>csv</a:t>
            </a:r>
            <a:r>
              <a:rPr lang="en-US" dirty="0" smtClean="0"/>
              <a:t> file for use with an external database or Excel</a:t>
            </a:r>
          </a:p>
          <a:p>
            <a:pPr lvl="1"/>
            <a:r>
              <a:rPr lang="en-US" dirty="0" smtClean="0"/>
              <a:t>Presents comprehensive view of participants, across all cycles in a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  <a:noFill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Questions? 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1219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646113" indent="-533400">
              <a:buFontTx/>
              <a:buNone/>
              <a:defRPr/>
            </a:pPr>
            <a:endParaRPr lang="en-US" dirty="0"/>
          </a:p>
          <a:p>
            <a:pPr marL="646113" indent="-533400">
              <a:buFontTx/>
              <a:buNone/>
              <a:defRPr/>
            </a:pPr>
            <a:r>
              <a:rPr lang="en-US" dirty="0"/>
              <a:t>Contact:</a:t>
            </a:r>
          </a:p>
          <a:p>
            <a:pPr marL="569913" lvl="1">
              <a:buFontTx/>
              <a:buNone/>
              <a:defRPr/>
            </a:pPr>
            <a:r>
              <a:rPr lang="en-US" sz="2000" dirty="0"/>
              <a:t>Brian Turner</a:t>
            </a:r>
          </a:p>
          <a:p>
            <a:pPr marL="569913" lvl="1">
              <a:buFontTx/>
              <a:buNone/>
              <a:defRPr/>
            </a:pPr>
            <a:r>
              <a:rPr lang="en-US" sz="2000" dirty="0"/>
              <a:t>ART Product Manager</a:t>
            </a:r>
          </a:p>
          <a:p>
            <a:pPr marL="569913" lvl="1">
              <a:buFontTx/>
              <a:buNone/>
              <a:defRPr/>
            </a:pPr>
            <a:r>
              <a:rPr lang="en-US" sz="2000" dirty="0">
                <a:solidFill>
                  <a:srgbClr val="FFFFCC"/>
                </a:solidFill>
                <a:hlinkClick r:id="rId3"/>
              </a:rPr>
              <a:t>brian.turner@ucsf.edu</a:t>
            </a:r>
            <a:endParaRPr lang="en-US" sz="2000" dirty="0">
              <a:solidFill>
                <a:srgbClr val="FFFFCC"/>
              </a:solidFill>
            </a:endParaRPr>
          </a:p>
          <a:p>
            <a:pPr marL="112713">
              <a:buFontTx/>
              <a:buNone/>
              <a:defRPr/>
            </a:pPr>
            <a:r>
              <a:rPr lang="en-US" sz="2000" dirty="0"/>
              <a:t>       </a:t>
            </a:r>
            <a:r>
              <a:rPr lang="en-US" sz="2000" dirty="0">
                <a:hlinkClick r:id="rId4"/>
              </a:rPr>
              <a:t>http://art.ucsf.edu</a:t>
            </a:r>
            <a:r>
              <a:rPr lang="en-US" sz="2000" dirty="0"/>
              <a:t>    </a:t>
            </a:r>
          </a:p>
          <a:p>
            <a:pPr marL="112713">
              <a:buFontTx/>
              <a:buNone/>
              <a:defRPr/>
            </a:pPr>
            <a:endParaRPr lang="en-US" sz="2000" dirty="0"/>
          </a:p>
          <a:p>
            <a:pPr marL="646113" indent="-533400">
              <a:buFontTx/>
              <a:buNone/>
              <a:defRPr/>
            </a:pPr>
            <a:r>
              <a:rPr lang="en-US" dirty="0"/>
              <a:t> </a:t>
            </a:r>
          </a:p>
          <a:p>
            <a:pPr marL="646113" indent="-533400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ART?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4267200"/>
          </a:xfrm>
        </p:spPr>
        <p:txBody>
          <a:bodyPr/>
          <a:lstStyle/>
          <a:p>
            <a:r>
              <a:rPr lang="en-US" dirty="0" smtClean="0"/>
              <a:t>ART is a software package that streamlines and centralizes the </a:t>
            </a:r>
            <a:r>
              <a:rPr lang="en-US" u="sng" dirty="0" smtClean="0"/>
              <a:t>APPLICATION</a:t>
            </a:r>
            <a:r>
              <a:rPr lang="en-US" dirty="0" smtClean="0"/>
              <a:t> processes typical in many funding and training programs. </a:t>
            </a:r>
          </a:p>
          <a:p>
            <a:r>
              <a:rPr lang="en-US" dirty="0" smtClean="0"/>
              <a:t>ART replaces the numerous emails, faxes, spreadsheets and scanning usually associated with </a:t>
            </a:r>
            <a:r>
              <a:rPr lang="en-US" u="sng" dirty="0" smtClean="0"/>
              <a:t>REVIEW</a:t>
            </a:r>
            <a:r>
              <a:rPr lang="en-US" dirty="0" smtClean="0"/>
              <a:t> of applications.</a:t>
            </a:r>
          </a:p>
          <a:p>
            <a:r>
              <a:rPr lang="en-US" dirty="0" smtClean="0"/>
              <a:t>ART gathers data from application to post-completion, allowing for comprehensive </a:t>
            </a:r>
            <a:r>
              <a:rPr lang="en-US" u="sng" dirty="0" smtClean="0"/>
              <a:t>TRACKING</a:t>
            </a:r>
            <a:r>
              <a:rPr lang="en-US" dirty="0" smtClean="0"/>
              <a:t> of program participants. 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ART?, Continued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800600"/>
          </a:xfrm>
        </p:spPr>
        <p:txBody>
          <a:bodyPr/>
          <a:lstStyle/>
          <a:p>
            <a:r>
              <a:rPr lang="en-US" smtClean="0"/>
              <a:t>ART is a hosted solution, co-developed by CTSI, SOM Office of Student Research and the SF Coordinating Center</a:t>
            </a:r>
          </a:p>
          <a:p>
            <a:pPr lvl="1"/>
            <a:r>
              <a:rPr lang="en-US" smtClean="0"/>
              <a:t>Data stored on UCSF Epi/Biostat servers</a:t>
            </a:r>
          </a:p>
          <a:p>
            <a:pPr lvl="1"/>
            <a:r>
              <a:rPr lang="en-US" smtClean="0"/>
              <a:t>CTSI and SF Coordinating Center provide user support </a:t>
            </a:r>
          </a:p>
          <a:p>
            <a:r>
              <a:rPr lang="en-US" smtClean="0"/>
              <a:t>ART couples an off-the-shelf form builder (Formstack) with a database and user-friendly screens to provide a flexible, comprehensive product.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ART?, Continued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use ART, a program must:</a:t>
            </a:r>
          </a:p>
          <a:p>
            <a:pPr lvl="1"/>
            <a:r>
              <a:rPr lang="en-US" dirty="0" smtClean="0"/>
              <a:t>Understand that ART is designed to solve a specific workflow associated with application processing and following up with participants. </a:t>
            </a:r>
          </a:p>
          <a:p>
            <a:pPr lvl="1"/>
            <a:r>
              <a:rPr lang="en-US" dirty="0" smtClean="0"/>
              <a:t>Have a tech-savvy project administrator to utilize all the benefits of </a:t>
            </a:r>
            <a:r>
              <a:rPr lang="en-US" dirty="0" smtClean="0"/>
              <a:t>ART</a:t>
            </a:r>
          </a:p>
          <a:p>
            <a:pPr lvl="1"/>
            <a:r>
              <a:rPr lang="en-US" dirty="0" smtClean="0"/>
              <a:t>Get </a:t>
            </a:r>
            <a:r>
              <a:rPr lang="en-US" dirty="0" err="1" smtClean="0"/>
              <a:t>MyAccess</a:t>
            </a:r>
            <a:r>
              <a:rPr lang="en-US" dirty="0" smtClean="0"/>
              <a:t> for their Reviewers if online review is to be used</a:t>
            </a:r>
            <a:endParaRPr lang="en-US" dirty="0" smtClean="0"/>
          </a:p>
          <a:p>
            <a:pPr lvl="1"/>
            <a:r>
              <a:rPr lang="en-US" dirty="0" smtClean="0"/>
              <a:t>Allow their data to be hosted by UCSF  Epi/</a:t>
            </a:r>
            <a:r>
              <a:rPr lang="en-US" dirty="0" err="1" smtClean="0"/>
              <a:t>Biostat</a:t>
            </a:r>
            <a:endParaRPr lang="en-US" dirty="0" smtClean="0"/>
          </a:p>
          <a:p>
            <a:pPr lvl="2"/>
            <a:r>
              <a:rPr lang="en-US" dirty="0" smtClean="0"/>
              <a:t>NOT suitable for HIPAA-protected data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648200"/>
          </a:xfrm>
          <a:noFill/>
        </p:spPr>
        <p:txBody>
          <a:bodyPr/>
          <a:lstStyle/>
          <a:p>
            <a:pPr marL="646113" indent="-533400" eaLnBrk="1" hangingPunct="1">
              <a:lnSpc>
                <a:spcPct val="90000"/>
              </a:lnSpc>
            </a:pPr>
            <a:r>
              <a:rPr lang="en-US" dirty="0" smtClean="0"/>
              <a:t>Challenge: administrative inefficiencies across funding and training programs.</a:t>
            </a:r>
          </a:p>
          <a:p>
            <a:pPr marL="1046163" lvl="1" indent="-533400" eaLnBrk="1" hangingPunct="1">
              <a:lnSpc>
                <a:spcPct val="90000"/>
              </a:lnSpc>
            </a:pPr>
            <a:r>
              <a:rPr lang="en-US" dirty="0" smtClean="0"/>
              <a:t>Use of multiple emails, spreadsheets, fax, scanners, websites, phone calls and online forms to complete application process </a:t>
            </a:r>
          </a:p>
          <a:p>
            <a:pPr marL="646113" indent="-533400" eaLnBrk="1" hangingPunct="1">
              <a:lnSpc>
                <a:spcPct val="90000"/>
              </a:lnSpc>
            </a:pPr>
            <a:r>
              <a:rPr lang="en-US" dirty="0" smtClean="0"/>
              <a:t>Solution: build a user friendly, data-focused system that  leverages existing software where possible. </a:t>
            </a:r>
          </a:p>
          <a:p>
            <a:pPr marL="646113" indent="-53340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646113" indent="-53340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646113" indent="-533400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Origin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1325" y="1239838"/>
            <a:ext cx="8229600" cy="4495800"/>
          </a:xfrm>
          <a:noFill/>
        </p:spPr>
        <p:txBody>
          <a:bodyPr/>
          <a:lstStyle/>
          <a:p>
            <a:pPr marL="646113" indent="-533400" eaLnBrk="1" hangingPunct="1">
              <a:lnSpc>
                <a:spcPct val="90000"/>
              </a:lnSpc>
            </a:pPr>
            <a:r>
              <a:rPr lang="en-US" smtClean="0"/>
              <a:t>1000+ Applications across 9 programs processed since Oct 2010 </a:t>
            </a:r>
          </a:p>
          <a:p>
            <a:pPr marL="646113" indent="-533400" eaLnBrk="1" hangingPunct="1">
              <a:lnSpc>
                <a:spcPct val="90000"/>
              </a:lnSpc>
            </a:pPr>
            <a:r>
              <a:rPr lang="en-US" smtClean="0"/>
              <a:t>100+ users to date including program administrators, faculty, staff </a:t>
            </a:r>
          </a:p>
          <a:p>
            <a:pPr marL="646113" indent="-533400" eaLnBrk="1" hangingPunct="1">
              <a:lnSpc>
                <a:spcPct val="90000"/>
              </a:lnSpc>
            </a:pPr>
            <a:r>
              <a:rPr lang="en-US" smtClean="0"/>
              <a:t>Interest from others on campus</a:t>
            </a:r>
          </a:p>
          <a:p>
            <a:pPr marL="1046163" lvl="1" indent="-533400" eaLnBrk="1" hangingPunct="1">
              <a:lnSpc>
                <a:spcPct val="90000"/>
              </a:lnSpc>
            </a:pPr>
            <a:r>
              <a:rPr lang="en-US" smtClean="0"/>
              <a:t>Programs across UCSF, as well as within CTSI have expressed an interest in using ART</a:t>
            </a:r>
          </a:p>
          <a:p>
            <a:pPr marL="646113" indent="-53340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646113" indent="-53340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646113" indent="-533400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Current Usage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3713" y="1035050"/>
            <a:ext cx="8077200" cy="4495800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en-US" dirty="0" smtClean="0"/>
              <a:t>Allow customizable forms for collecting data</a:t>
            </a:r>
          </a:p>
          <a:p>
            <a:pPr marL="514350" indent="-457200" eaLnBrk="1" hangingPunct="1">
              <a:defRPr/>
            </a:pPr>
            <a:r>
              <a:rPr lang="en-US" dirty="0" smtClean="0"/>
              <a:t>Streamline many administrative tasks </a:t>
            </a:r>
          </a:p>
          <a:p>
            <a:pPr marL="914400" lvl="1" indent="-457200" eaLnBrk="1" hangingPunct="1">
              <a:defRPr/>
            </a:pPr>
            <a:r>
              <a:rPr lang="en-US" dirty="0" smtClean="0"/>
              <a:t>Centralize data collection</a:t>
            </a:r>
          </a:p>
          <a:p>
            <a:pPr marL="914400" lvl="1" indent="-457200" eaLnBrk="1" hangingPunct="1">
              <a:defRPr/>
            </a:pPr>
            <a:r>
              <a:rPr lang="en-US" dirty="0" smtClean="0"/>
              <a:t>Reduce data re-entry: online review and scoring </a:t>
            </a:r>
          </a:p>
          <a:p>
            <a:pPr marL="514350" indent="-457200" eaLnBrk="1" hangingPunct="1">
              <a:defRPr/>
            </a:pPr>
            <a:r>
              <a:rPr lang="en-US" dirty="0" smtClean="0"/>
              <a:t>Allow for integrated, ongoing follow-up data collection</a:t>
            </a:r>
          </a:p>
          <a:p>
            <a:pPr marL="514350" indent="-457200" eaLnBrk="1" hangingPunct="1">
              <a:defRPr/>
            </a:pPr>
            <a:r>
              <a:rPr lang="en-US" dirty="0" smtClean="0"/>
              <a:t>Enable easy, flexible reporting and data export</a:t>
            </a:r>
          </a:p>
          <a:p>
            <a:pPr marL="514350" indent="-457200" eaLnBrk="1" hangingPunct="1">
              <a:defRPr/>
            </a:pPr>
            <a:r>
              <a:rPr lang="en-US" dirty="0" smtClean="0"/>
              <a:t>Integrate with UCSF federated log-in system  </a:t>
            </a:r>
          </a:p>
          <a:p>
            <a:pPr marL="914400" lvl="1" indent="-457200" eaLnBrk="1" hangingPunct="1">
              <a:buFontTx/>
              <a:buNone/>
              <a:defRPr/>
            </a:pPr>
            <a:endParaRPr lang="en-US" dirty="0" smtClean="0"/>
          </a:p>
          <a:p>
            <a:pPr marL="646113" indent="-533400" eaLnBrk="1" hangingPunct="1">
              <a:defRPr/>
            </a:pP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ART is Designed to: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ART is Not Designed to: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 large, complex review processes</a:t>
            </a:r>
          </a:p>
          <a:p>
            <a:r>
              <a:rPr lang="en-US" smtClean="0"/>
              <a:t>Send mass emails to program applicants or prospects</a:t>
            </a:r>
          </a:p>
          <a:p>
            <a:r>
              <a:rPr lang="en-US" smtClean="0"/>
              <a:t>Replace in-house program database(s)</a:t>
            </a:r>
          </a:p>
          <a:p>
            <a:r>
              <a:rPr lang="en-US" smtClean="0"/>
              <a:t>Perform any financial functions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3B15-F288-40BC-8F21-9113B61990D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5C1F00"/>
      </a:dk1>
      <a:lt1>
        <a:srgbClr val="FFFFFF"/>
      </a:lt1>
      <a:dk2>
        <a:srgbClr val="579090"/>
      </a:dk2>
      <a:lt2>
        <a:srgbClr val="DFD293"/>
      </a:lt2>
      <a:accent1>
        <a:srgbClr val="713E39"/>
      </a:accent1>
      <a:accent2>
        <a:srgbClr val="BE7960"/>
      </a:accent2>
      <a:accent3>
        <a:srgbClr val="B4C6C6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1F00"/>
        </a:dk1>
        <a:lt1>
          <a:srgbClr val="FFFFFF"/>
        </a:lt1>
        <a:dk2>
          <a:srgbClr val="76AEAF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BDD3D4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C1F00"/>
        </a:dk1>
        <a:lt1>
          <a:srgbClr val="FFFFFF"/>
        </a:lt1>
        <a:dk2>
          <a:srgbClr val="57909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B4C6C6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4">
    <a:dk1>
      <a:srgbClr val="5C1F00"/>
    </a:dk1>
    <a:lt1>
      <a:srgbClr val="FFFFFF"/>
    </a:lt1>
    <a:dk2>
      <a:srgbClr val="579090"/>
    </a:dk2>
    <a:lt2>
      <a:srgbClr val="DFD293"/>
    </a:lt2>
    <a:accent1>
      <a:srgbClr val="713E39"/>
    </a:accent1>
    <a:accent2>
      <a:srgbClr val="BE7960"/>
    </a:accent2>
    <a:accent3>
      <a:srgbClr val="B4C6C6"/>
    </a:accent3>
    <a:accent4>
      <a:srgbClr val="DADADA"/>
    </a:accent4>
    <a:accent5>
      <a:srgbClr val="BBAFAE"/>
    </a:accent5>
    <a:accent6>
      <a:srgbClr val="AC6D56"/>
    </a:accent6>
    <a:hlink>
      <a:srgbClr val="FFFF99"/>
    </a:hlink>
    <a:folHlink>
      <a:srgbClr val="D3A21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903</Words>
  <Application>Microsoft Office PowerPoint</Application>
  <PresentationFormat>On-screen Show (4:3)</PresentationFormat>
  <Paragraphs>153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Introducing ART UCSF’s Application, Review and Tracking (ART) System</vt:lpstr>
      <vt:lpstr>Contents</vt:lpstr>
      <vt:lpstr>What is ART?</vt:lpstr>
      <vt:lpstr>What is ART?, Continued</vt:lpstr>
      <vt:lpstr>What is ART?, Continued</vt:lpstr>
      <vt:lpstr>Origin</vt:lpstr>
      <vt:lpstr>Current Usage</vt:lpstr>
      <vt:lpstr>ART is Designed to: </vt:lpstr>
      <vt:lpstr>ART is Not Designed to:</vt:lpstr>
      <vt:lpstr>How You Use ART Depends on Who You Are</vt:lpstr>
      <vt:lpstr>Applicants’ Steps</vt:lpstr>
      <vt:lpstr>Applicants’ View / Application</vt:lpstr>
      <vt:lpstr>Applicants’ View / Confirmation Email </vt:lpstr>
      <vt:lpstr>Applicant Portal</vt:lpstr>
      <vt:lpstr>Faculty/Mentors’ Steps</vt:lpstr>
      <vt:lpstr>Mentors’ Complete Recommendation Online </vt:lpstr>
      <vt:lpstr>Reviewers’ Steps</vt:lpstr>
      <vt:lpstr>Reviewers’ View / Online Scoring</vt:lpstr>
      <vt:lpstr>Program Administrators’ Process</vt:lpstr>
      <vt:lpstr>Administrators’ View / Application Processing</vt:lpstr>
      <vt:lpstr>Administrators’ View/Tracking Applicant Status</vt:lpstr>
      <vt:lpstr>Administrators’ View / Generate Reports</vt:lpstr>
      <vt:lpstr>Long-Term Tracking/Follow Up Surveys</vt:lpstr>
      <vt:lpstr>Questions?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Turner, Brian</dc:creator>
  <cp:lastModifiedBy>Turner, Brian</cp:lastModifiedBy>
  <cp:revision>22</cp:revision>
  <dcterms:modified xsi:type="dcterms:W3CDTF">2015-07-21T17:38:15Z</dcterms:modified>
</cp:coreProperties>
</file>