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70" r:id="rId3"/>
    <p:sldId id="293" r:id="rId4"/>
    <p:sldId id="272" r:id="rId5"/>
    <p:sldId id="344" r:id="rId6"/>
    <p:sldId id="352" r:id="rId7"/>
    <p:sldId id="353" r:id="rId8"/>
    <p:sldId id="345" r:id="rId9"/>
    <p:sldId id="289" r:id="rId10"/>
    <p:sldId id="346" r:id="rId11"/>
    <p:sldId id="348" r:id="rId12"/>
    <p:sldId id="349" r:id="rId13"/>
    <p:sldId id="351" r:id="rId14"/>
    <p:sldId id="354" r:id="rId15"/>
    <p:sldId id="357" r:id="rId16"/>
    <p:sldId id="356" r:id="rId17"/>
    <p:sldId id="358" r:id="rId18"/>
    <p:sldId id="359" r:id="rId19"/>
    <p:sldId id="347" r:id="rId20"/>
    <p:sldId id="355" r:id="rId21"/>
    <p:sldId id="360" r:id="rId22"/>
    <p:sldId id="350" r:id="rId23"/>
    <p:sldId id="361" r:id="rId24"/>
    <p:sldId id="362" r:id="rId25"/>
    <p:sldId id="363" r:id="rId26"/>
    <p:sldId id="364" r:id="rId27"/>
    <p:sldId id="365" r:id="rId28"/>
    <p:sldId id="366" r:id="rId29"/>
    <p:sldId id="367" r:id="rId30"/>
    <p:sldId id="368" r:id="rId31"/>
    <p:sldId id="295" r:id="rId32"/>
    <p:sldId id="296" r:id="rId33"/>
    <p:sldId id="297" r:id="rId34"/>
    <p:sldId id="317" r:id="rId35"/>
    <p:sldId id="318" r:id="rId36"/>
    <p:sldId id="319" r:id="rId37"/>
    <p:sldId id="320" r:id="rId38"/>
    <p:sldId id="322" r:id="rId39"/>
    <p:sldId id="327" r:id="rId40"/>
    <p:sldId id="291" r:id="rId41"/>
    <p:sldId id="26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920"/>
    <a:srgbClr val="187AB8"/>
    <a:srgbClr val="D262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21" autoAdjust="0"/>
    <p:restoredTop sz="86081" autoAdjust="0"/>
  </p:normalViewPr>
  <p:slideViewPr>
    <p:cSldViewPr>
      <p:cViewPr varScale="1">
        <p:scale>
          <a:sx n="94" d="100"/>
          <a:sy n="94" d="100"/>
        </p:scale>
        <p:origin x="-80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6" d="100"/>
          <a:sy n="76" d="100"/>
        </p:scale>
        <p:origin x="-274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Time to complete </a:t>
            </a:r>
            <a:endParaRPr lang="en-US" dirty="0" smtClean="0"/>
          </a:p>
          <a:p>
            <a:pPr>
              <a:defRPr/>
            </a:pPr>
            <a:r>
              <a:rPr lang="en-US" dirty="0" smtClean="0"/>
              <a:t>(</a:t>
            </a:r>
            <a:r>
              <a:rPr lang="en-US" dirty="0"/>
              <a:t>calendar days)</a:t>
            </a:r>
          </a:p>
        </c:rich>
      </c:tx>
      <c:layout>
        <c:manualLayout>
          <c:xMode val="edge"/>
          <c:yMode val="edge"/>
          <c:x val="1.0033551230624509E-2"/>
          <c:y val="0.15151515151515152"/>
        </c:manualLayout>
      </c:layout>
      <c:overlay val="0"/>
    </c:title>
    <c:autoTitleDeleted val="0"/>
    <c:plotArea>
      <c:layout/>
      <c:pieChart>
        <c:varyColors val="1"/>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FBB3A3-03FB-4534-A4D7-FAD04E9CDA9E}" type="datetimeFigureOut">
              <a:rPr lang="en-US" smtClean="0"/>
              <a:t>10/24/2014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C455B7-BAD0-497E-9888-E3FAF0666E4C}" type="slidenum">
              <a:rPr lang="en-US" smtClean="0"/>
              <a:t>‹#›</a:t>
            </a:fld>
            <a:endParaRPr lang="en-US"/>
          </a:p>
        </p:txBody>
      </p:sp>
    </p:spTree>
    <p:extLst>
      <p:ext uri="{BB962C8B-B14F-4D97-AF65-F5344CB8AC3E}">
        <p14:creationId xmlns:p14="http://schemas.microsoft.com/office/powerpoint/2010/main" val="1218346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D70319-244D-489C-A0E7-985CFD698CF5}" type="slidenum">
              <a:rPr lang="en-US" smtClean="0"/>
              <a:t>2</a:t>
            </a:fld>
            <a:endParaRPr lang="en-US" dirty="0"/>
          </a:p>
        </p:txBody>
      </p:sp>
    </p:spTree>
    <p:extLst>
      <p:ext uri="{BB962C8B-B14F-4D97-AF65-F5344CB8AC3E}">
        <p14:creationId xmlns:p14="http://schemas.microsoft.com/office/powerpoint/2010/main" val="2786117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D70319-244D-489C-A0E7-985CFD698CF5}" type="slidenum">
              <a:rPr lang="en-US" smtClean="0"/>
              <a:t>4</a:t>
            </a:fld>
            <a:endParaRPr lang="en-US" dirty="0"/>
          </a:p>
        </p:txBody>
      </p:sp>
    </p:spTree>
    <p:extLst>
      <p:ext uri="{BB962C8B-B14F-4D97-AF65-F5344CB8AC3E}">
        <p14:creationId xmlns:p14="http://schemas.microsoft.com/office/powerpoint/2010/main" val="891100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C455B7-BAD0-497E-9888-E3FAF0666E4C}" type="slidenum">
              <a:rPr lang="en-US" smtClean="0"/>
              <a:t>19</a:t>
            </a:fld>
            <a:endParaRPr lang="en-US"/>
          </a:p>
        </p:txBody>
      </p:sp>
    </p:spTree>
    <p:extLst>
      <p:ext uri="{BB962C8B-B14F-4D97-AF65-F5344CB8AC3E}">
        <p14:creationId xmlns:p14="http://schemas.microsoft.com/office/powerpoint/2010/main" val="4238413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C455B7-BAD0-497E-9888-E3FAF0666E4C}" type="slidenum">
              <a:rPr lang="en-US" smtClean="0"/>
              <a:t>22</a:t>
            </a:fld>
            <a:endParaRPr lang="en-US"/>
          </a:p>
        </p:txBody>
      </p:sp>
    </p:spTree>
    <p:extLst>
      <p:ext uri="{BB962C8B-B14F-4D97-AF65-F5344CB8AC3E}">
        <p14:creationId xmlns:p14="http://schemas.microsoft.com/office/powerpoint/2010/main" val="231866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C455B7-BAD0-497E-9888-E3FAF0666E4C}" type="slidenum">
              <a:rPr lang="en-US" smtClean="0"/>
              <a:t>23</a:t>
            </a:fld>
            <a:endParaRPr lang="en-US"/>
          </a:p>
        </p:txBody>
      </p:sp>
    </p:spTree>
    <p:extLst>
      <p:ext uri="{BB962C8B-B14F-4D97-AF65-F5344CB8AC3E}">
        <p14:creationId xmlns:p14="http://schemas.microsoft.com/office/powerpoint/2010/main" val="1183051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C455B7-BAD0-497E-9888-E3FAF0666E4C}" type="slidenum">
              <a:rPr lang="en-US" smtClean="0"/>
              <a:t>33</a:t>
            </a:fld>
            <a:endParaRPr lang="en-US"/>
          </a:p>
        </p:txBody>
      </p:sp>
    </p:spTree>
    <p:extLst>
      <p:ext uri="{BB962C8B-B14F-4D97-AF65-F5344CB8AC3E}">
        <p14:creationId xmlns:p14="http://schemas.microsoft.com/office/powerpoint/2010/main" val="1729694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772400" cy="1470025"/>
          </a:xfrm>
        </p:spPr>
        <p:txBody>
          <a:bodyPr/>
          <a:lstStyle>
            <a:lvl1pPr algn="ctr">
              <a:defRPr>
                <a:solidFill>
                  <a:srgbClr val="189899"/>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7200" y="228600"/>
            <a:ext cx="5200650" cy="904875"/>
          </a:xfrm>
          <a:prstGeom prst="rect">
            <a:avLst/>
          </a:prstGeom>
        </p:spPr>
      </p:pic>
      <p:sp>
        <p:nvSpPr>
          <p:cNvPr id="4" name="Rectangle 3"/>
          <p:cNvSpPr/>
          <p:nvPr userDrawn="1"/>
        </p:nvSpPr>
        <p:spPr>
          <a:xfrm>
            <a:off x="6248400" y="6248400"/>
            <a:ext cx="2438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8653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4191000" y="6324600"/>
            <a:ext cx="381000" cy="365125"/>
          </a:xfrm>
          <a:prstGeom prst="rect">
            <a:avLst/>
          </a:prstGeom>
        </p:spPr>
        <p:txBody>
          <a:bodyPr vert="horz" lIns="91440" tIns="45720" rIns="91440" bIns="45720" rtlCol="0" anchor="ctr"/>
          <a:lstStyle>
            <a:lvl1pPr algn="r">
              <a:defRPr sz="1200">
                <a:solidFill>
                  <a:schemeClr val="tx1"/>
                </a:solidFill>
              </a:defRPr>
            </a:lvl1pPr>
          </a:lstStyle>
          <a:p>
            <a:fld id="{24622018-BCAF-46D1-9976-282D219C8E90}" type="slidenum">
              <a:rPr lang="en-US" smtClean="0"/>
              <a:pPr/>
              <a:t>‹#›</a:t>
            </a:fld>
            <a:endParaRPr lang="en-US" dirty="0"/>
          </a:p>
        </p:txBody>
      </p:sp>
    </p:spTree>
    <p:extLst>
      <p:ext uri="{BB962C8B-B14F-4D97-AF65-F5344CB8AC3E}">
        <p14:creationId xmlns:p14="http://schemas.microsoft.com/office/powerpoint/2010/main" val="26495735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4622018-BCAF-46D1-9976-282D219C8E90}" type="slidenum">
              <a:rPr lang="en-US" smtClean="0"/>
              <a:t>‹#›</a:t>
            </a:fld>
            <a:endParaRPr lang="en-US"/>
          </a:p>
        </p:txBody>
      </p:sp>
    </p:spTree>
    <p:extLst>
      <p:ext uri="{BB962C8B-B14F-4D97-AF65-F5344CB8AC3E}">
        <p14:creationId xmlns:p14="http://schemas.microsoft.com/office/powerpoint/2010/main" val="32441523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24622018-BCAF-46D1-9976-282D219C8E90}" type="slidenum">
              <a:rPr lang="en-US" smtClean="0"/>
              <a:pPr/>
              <a:t>‹#›</a:t>
            </a:fld>
            <a:endParaRPr lang="en-US" dirty="0"/>
          </a:p>
        </p:txBody>
      </p:sp>
    </p:spTree>
    <p:extLst>
      <p:ext uri="{BB962C8B-B14F-4D97-AF65-F5344CB8AC3E}">
        <p14:creationId xmlns:p14="http://schemas.microsoft.com/office/powerpoint/2010/main" val="13049509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Thank You</a:t>
            </a:r>
            <a:endParaRPr lang="en-US" dirty="0"/>
          </a:p>
        </p:txBody>
      </p:sp>
      <p:sp>
        <p:nvSpPr>
          <p:cNvPr id="3" name="Content Placeholder 2"/>
          <p:cNvSpPr>
            <a:spLocks noGrp="1"/>
          </p:cNvSpPr>
          <p:nvPr>
            <p:ph idx="1" hasCustomPrompt="1"/>
          </p:nvPr>
        </p:nvSpPr>
        <p:spPr/>
        <p:txBody>
          <a:bodyPr/>
          <a:lstStyle>
            <a:lvl1pPr>
              <a:defRPr/>
            </a:lvl1pPr>
          </a:lstStyle>
          <a:p>
            <a:pPr lvl="0"/>
            <a:r>
              <a:rPr lang="en-US" dirty="0" smtClean="0"/>
              <a:t>Name one</a:t>
            </a:r>
          </a:p>
          <a:p>
            <a:pPr lvl="0"/>
            <a:r>
              <a:rPr lang="en-US" dirty="0" smtClean="0"/>
              <a:t>Name two</a:t>
            </a:r>
          </a:p>
          <a:p>
            <a:pPr lvl="0"/>
            <a:r>
              <a:rPr lang="en-US" dirty="0" smtClean="0"/>
              <a:t>Name three</a:t>
            </a:r>
          </a:p>
        </p:txBody>
      </p:sp>
      <p:sp>
        <p:nvSpPr>
          <p:cNvPr id="6" name="Slide Number Placeholder 5"/>
          <p:cNvSpPr>
            <a:spLocks noGrp="1"/>
          </p:cNvSpPr>
          <p:nvPr>
            <p:ph type="sldNum" sz="quarter" idx="12"/>
          </p:nvPr>
        </p:nvSpPr>
        <p:spPr/>
        <p:txBody>
          <a:bodyPr/>
          <a:lstStyle/>
          <a:p>
            <a:fld id="{24622018-BCAF-46D1-9976-282D219C8E90}" type="slidenum">
              <a:rPr lang="en-US" smtClean="0"/>
              <a:t>‹#›</a:t>
            </a:fld>
            <a:endParaRPr lang="en-US"/>
          </a:p>
        </p:txBody>
      </p:sp>
    </p:spTree>
    <p:extLst>
      <p:ext uri="{BB962C8B-B14F-4D97-AF65-F5344CB8AC3E}">
        <p14:creationId xmlns:p14="http://schemas.microsoft.com/office/powerpoint/2010/main" val="27129445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fidential">
    <p:spTree>
      <p:nvGrpSpPr>
        <p:cNvPr id="1" name=""/>
        <p:cNvGrpSpPr/>
        <p:nvPr/>
      </p:nvGrpSpPr>
      <p:grpSpPr>
        <a:xfrm>
          <a:off x="0" y="0"/>
          <a:ext cx="0" cy="0"/>
          <a:chOff x="0" y="0"/>
          <a:chExt cx="0" cy="0"/>
        </a:xfrm>
      </p:grpSpPr>
      <p:sp>
        <p:nvSpPr>
          <p:cNvPr id="7" name="TextBox 6"/>
          <p:cNvSpPr txBox="1"/>
          <p:nvPr userDrawn="1"/>
        </p:nvSpPr>
        <p:spPr>
          <a:xfrm>
            <a:off x="1447800" y="2545140"/>
            <a:ext cx="6477000" cy="1569660"/>
          </a:xfrm>
          <a:prstGeom prst="rect">
            <a:avLst/>
          </a:prstGeom>
          <a:noFill/>
        </p:spPr>
        <p:txBody>
          <a:bodyPr wrap="square" rtlCol="0">
            <a:spAutoFit/>
          </a:bodyPr>
          <a:lstStyle/>
          <a:p>
            <a:r>
              <a:rPr lang="en-US" sz="9600" dirty="0" smtClean="0">
                <a:solidFill>
                  <a:schemeClr val="bg1">
                    <a:lumMod val="95000"/>
                  </a:schemeClr>
                </a:solidFill>
                <a:latin typeface="Helvetica" pitchFamily="34" charset="0"/>
              </a:rPr>
              <a:t>confidential</a:t>
            </a:r>
            <a:endParaRPr lang="en-US" sz="9600" dirty="0">
              <a:solidFill>
                <a:schemeClr val="bg1">
                  <a:lumMod val="95000"/>
                </a:schemeClr>
              </a:solidFill>
              <a:latin typeface="Helvetica"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24622018-BCAF-46D1-9976-282D219C8E90}" type="slidenum">
              <a:rPr lang="en-US" smtClean="0"/>
              <a:t>‹#›</a:t>
            </a:fld>
            <a:endParaRPr lang="en-US"/>
          </a:p>
        </p:txBody>
      </p:sp>
    </p:spTree>
    <p:extLst>
      <p:ext uri="{BB962C8B-B14F-4D97-AF65-F5344CB8AC3E}">
        <p14:creationId xmlns:p14="http://schemas.microsoft.com/office/powerpoint/2010/main" val="14421500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draft">
    <p:spTree>
      <p:nvGrpSpPr>
        <p:cNvPr id="1" name=""/>
        <p:cNvGrpSpPr/>
        <p:nvPr/>
      </p:nvGrpSpPr>
      <p:grpSpPr>
        <a:xfrm>
          <a:off x="0" y="0"/>
          <a:ext cx="0" cy="0"/>
          <a:chOff x="0" y="0"/>
          <a:chExt cx="0" cy="0"/>
        </a:xfrm>
      </p:grpSpPr>
      <p:sp>
        <p:nvSpPr>
          <p:cNvPr id="7" name="TextBox 6"/>
          <p:cNvSpPr txBox="1"/>
          <p:nvPr userDrawn="1"/>
        </p:nvSpPr>
        <p:spPr>
          <a:xfrm>
            <a:off x="2895600" y="2403664"/>
            <a:ext cx="3505200" cy="2015936"/>
          </a:xfrm>
          <a:prstGeom prst="rect">
            <a:avLst/>
          </a:prstGeom>
          <a:noFill/>
        </p:spPr>
        <p:txBody>
          <a:bodyPr wrap="square" rtlCol="0">
            <a:spAutoFit/>
          </a:bodyPr>
          <a:lstStyle/>
          <a:p>
            <a:r>
              <a:rPr lang="en-US" sz="12500" dirty="0" smtClean="0">
                <a:solidFill>
                  <a:schemeClr val="bg1">
                    <a:lumMod val="95000"/>
                  </a:schemeClr>
                </a:solidFill>
                <a:latin typeface="Helvetica" pitchFamily="34" charset="0"/>
              </a:rPr>
              <a:t>draft</a:t>
            </a:r>
            <a:endParaRPr lang="en-US" sz="12500" dirty="0">
              <a:solidFill>
                <a:schemeClr val="bg1">
                  <a:lumMod val="95000"/>
                </a:schemeClr>
              </a:solidFill>
              <a:latin typeface="Helvetica"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24622018-BCAF-46D1-9976-282D219C8E90}" type="slidenum">
              <a:rPr lang="en-US" smtClean="0"/>
              <a:t>‹#›</a:t>
            </a:fld>
            <a:endParaRPr lang="en-US"/>
          </a:p>
        </p:txBody>
      </p:sp>
    </p:spTree>
    <p:extLst>
      <p:ext uri="{BB962C8B-B14F-4D97-AF65-F5344CB8AC3E}">
        <p14:creationId xmlns:p14="http://schemas.microsoft.com/office/powerpoint/2010/main" val="39007437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2256FE32-C2B4-4BE6-8CE3-AB2597946D6A}" type="slidenum">
              <a:rPr lang="en-US" altLang="en-US"/>
              <a:pPr/>
              <a:t>‹#›</a:t>
            </a:fld>
            <a:endParaRPr lang="en-US" altLang="en-US"/>
          </a:p>
        </p:txBody>
      </p:sp>
    </p:spTree>
    <p:extLst>
      <p:ext uri="{BB962C8B-B14F-4D97-AF65-F5344CB8AC3E}">
        <p14:creationId xmlns:p14="http://schemas.microsoft.com/office/powerpoint/2010/main" val="3902693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774700"/>
          </a:xfrm>
          <a:prstGeom prst="rect">
            <a:avLst/>
          </a:prstGeom>
          <a:solidFill>
            <a:schemeClr val="accent1">
              <a:lumMod val="60000"/>
              <a:lumOff val="40000"/>
            </a:schemeClr>
          </a:solidFill>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xfrm>
            <a:off x="457200" y="6553200"/>
            <a:ext cx="2133600" cy="228600"/>
          </a:xfrm>
          <a:prstGeom prst="rect">
            <a:avLst/>
          </a:prstGeom>
          <a:ln/>
        </p:spPr>
        <p:txBody>
          <a:bodyPr/>
          <a:lstStyle>
            <a:lvl1pPr>
              <a:defRPr/>
            </a:lvl1pPr>
          </a:lstStyle>
          <a:p>
            <a:fld id="{90D00593-F602-44CB-9ED4-172606FD3327}" type="datetime1">
              <a:rPr lang="en-US" smtClean="0"/>
              <a:t>10/24/2014</a:t>
            </a:fld>
            <a:endParaRPr lang="en-US" dirty="0"/>
          </a:p>
        </p:txBody>
      </p:sp>
      <p:sp>
        <p:nvSpPr>
          <p:cNvPr id="5" name="Rectangle 11"/>
          <p:cNvSpPr>
            <a:spLocks noGrp="1" noChangeArrowheads="1"/>
          </p:cNvSpPr>
          <p:nvPr>
            <p:ph type="ftr" sz="quarter" idx="11"/>
          </p:nvPr>
        </p:nvSpPr>
        <p:spPr>
          <a:xfrm>
            <a:off x="5867400" y="6553200"/>
            <a:ext cx="2895600" cy="228600"/>
          </a:xfrm>
          <a:prstGeom prst="rect">
            <a:avLst/>
          </a:prstGeom>
          <a:ln/>
        </p:spPr>
        <p:txBody>
          <a:bodyPr/>
          <a:lstStyle>
            <a:lvl1pPr>
              <a:defRPr/>
            </a:lvl1pPr>
          </a:lstStyle>
          <a:p>
            <a:endParaRPr lang="en-US" dirty="0"/>
          </a:p>
        </p:txBody>
      </p:sp>
      <p:sp>
        <p:nvSpPr>
          <p:cNvPr id="6" name="Rectangle 12"/>
          <p:cNvSpPr>
            <a:spLocks noGrp="1" noChangeArrowheads="1"/>
          </p:cNvSpPr>
          <p:nvPr>
            <p:ph type="sldNum" sz="quarter" idx="12"/>
          </p:nvPr>
        </p:nvSpPr>
        <p:spPr>
          <a:ln/>
        </p:spPr>
        <p:txBody>
          <a:bodyPr/>
          <a:lstStyle>
            <a:lvl1pPr>
              <a:defRPr/>
            </a:lvl1pPr>
          </a:lstStyle>
          <a:p>
            <a:fld id="{2A743FE1-D7BE-4ED4-94F9-69F43AF4EC13}" type="slidenum">
              <a:rPr lang="en-US" smtClean="0"/>
              <a:t>‹#›</a:t>
            </a:fld>
            <a:endParaRPr lang="en-US" dirty="0"/>
          </a:p>
        </p:txBody>
      </p:sp>
    </p:spTree>
    <p:extLst>
      <p:ext uri="{BB962C8B-B14F-4D97-AF65-F5344CB8AC3E}">
        <p14:creationId xmlns:p14="http://schemas.microsoft.com/office/powerpoint/2010/main" val="2410793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686800" y="5883275"/>
            <a:ext cx="381000" cy="365125"/>
          </a:xfrm>
          <a:prstGeom prst="rect">
            <a:avLst/>
          </a:prstGeom>
        </p:spPr>
        <p:txBody>
          <a:bodyPr vert="horz" lIns="91440" tIns="45720" rIns="91440" bIns="45720" rtlCol="0" anchor="ctr"/>
          <a:lstStyle>
            <a:lvl1pPr algn="r">
              <a:defRPr sz="1200">
                <a:solidFill>
                  <a:schemeClr val="tx1"/>
                </a:solidFill>
              </a:defRPr>
            </a:lvl1pPr>
          </a:lstStyle>
          <a:p>
            <a:fld id="{24622018-BCAF-46D1-9976-282D219C8E90}" type="slidenum">
              <a:rPr lang="en-US" smtClean="0"/>
              <a:pPr/>
              <a:t>‹#›</a:t>
            </a:fld>
            <a:endParaRPr lang="en-US" dirty="0"/>
          </a:p>
        </p:txBody>
      </p:sp>
      <p:pic>
        <p:nvPicPr>
          <p:cNvPr id="7" name="Picture 6"/>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533400" y="6227075"/>
            <a:ext cx="942975" cy="478525"/>
          </a:xfrm>
          <a:prstGeom prst="rect">
            <a:avLst/>
          </a:prstGeom>
        </p:spPr>
      </p:pic>
      <p:sp>
        <p:nvSpPr>
          <p:cNvPr id="8" name="Line 16"/>
          <p:cNvSpPr>
            <a:spLocks noChangeShapeType="1"/>
          </p:cNvSpPr>
          <p:nvPr/>
        </p:nvSpPr>
        <p:spPr bwMode="auto">
          <a:xfrm>
            <a:off x="457200" y="1295400"/>
            <a:ext cx="8229600" cy="0"/>
          </a:xfrm>
          <a:prstGeom prst="line">
            <a:avLst/>
          </a:prstGeom>
          <a:noFill/>
          <a:ln w="158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17"/>
          <p:cNvSpPr>
            <a:spLocks noChangeShapeType="1"/>
          </p:cNvSpPr>
          <p:nvPr/>
        </p:nvSpPr>
        <p:spPr bwMode="auto">
          <a:xfrm>
            <a:off x="457200" y="6096000"/>
            <a:ext cx="8226425" cy="0"/>
          </a:xfrm>
          <a:prstGeom prst="line">
            <a:avLst/>
          </a:prstGeom>
          <a:noFill/>
          <a:ln w="158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 name="Picture 3"/>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6324600" y="6248400"/>
            <a:ext cx="2362200" cy="433070"/>
          </a:xfrm>
          <a:prstGeom prst="rect">
            <a:avLst/>
          </a:prstGeom>
        </p:spPr>
      </p:pic>
    </p:spTree>
    <p:extLst>
      <p:ext uri="{BB962C8B-B14F-4D97-AF65-F5344CB8AC3E}">
        <p14:creationId xmlns:p14="http://schemas.microsoft.com/office/powerpoint/2010/main" val="1204216333"/>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2" r:id="rId3"/>
    <p:sldLayoutId id="2147483654" r:id="rId4"/>
    <p:sldLayoutId id="2147483650" r:id="rId5"/>
    <p:sldLayoutId id="2147483656" r:id="rId6"/>
    <p:sldLayoutId id="2147483657" r:id="rId7"/>
    <p:sldLayoutId id="2147483659" r:id="rId8"/>
    <p:sldLayoutId id="2147483660" r:id="rId9"/>
  </p:sldLayoutIdLst>
  <p:timing>
    <p:tnLst>
      <p:par>
        <p:cTn id="1" dur="indefinite" restart="never" nodeType="tmRoot"/>
      </p:par>
    </p:tnLst>
  </p:timing>
  <p:hf hdr="0" dt="0"/>
  <p:txStyles>
    <p:titleStyle>
      <a:lvl1pPr algn="l" defTabSz="914400" rtl="0" eaLnBrk="1" latinLnBrk="0" hangingPunct="1">
        <a:spcBef>
          <a:spcPct val="0"/>
        </a:spcBef>
        <a:buNone/>
        <a:defRPr sz="4400" kern="1200">
          <a:solidFill>
            <a:schemeClr val="accent6"/>
          </a:solidFill>
          <a:latin typeface="+mj-lt"/>
          <a:ea typeface="+mj-ea"/>
          <a:cs typeface="+mj-cs"/>
        </a:defRPr>
      </a:lvl1pPr>
    </p:titleStyle>
    <p:bodyStyle>
      <a:lvl1pPr marL="342900" indent="-342900" algn="l" defTabSz="914400" rtl="0" eaLnBrk="1" latinLnBrk="0" hangingPunct="1">
        <a:spcBef>
          <a:spcPct val="20000"/>
        </a:spcBef>
        <a:buClr>
          <a:schemeClr val="accent6"/>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jill.cozen-harel@ucsf.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it.ucsf.edu/services/electronic-signature-docusign/additional/types-recipient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mailto:Jill.cozen-harel@ucsf.edu" TargetMode="External"/><Relationship Id="rId2" Type="http://schemas.openxmlformats.org/officeDocument/2006/relationships/hyperlink" Target="https://it.ucsf.edu/services/electronic-signature-docusign"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jill.cozen-harel@ucsf.ed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205550"/>
            <a:ext cx="8943975" cy="1604450"/>
          </a:xfrm>
        </p:spPr>
        <p:txBody>
          <a:bodyPr>
            <a:normAutofit/>
          </a:bodyPr>
          <a:lstStyle/>
          <a:p>
            <a:pPr eaLnBrk="1" hangingPunct="1">
              <a:defRPr/>
            </a:pPr>
            <a:r>
              <a:rPr lang="en-US" sz="4800" dirty="0" smtClean="0">
                <a:solidFill>
                  <a:schemeClr val="accent6"/>
                </a:solidFill>
                <a:cs typeface="+mj-cs"/>
              </a:rPr>
              <a:t>Migrating your process to DocuSign</a:t>
            </a:r>
            <a:endParaRPr lang="en-US" sz="4800" dirty="0">
              <a:solidFill>
                <a:schemeClr val="accent6"/>
              </a:solidFill>
              <a:cs typeface="+mj-cs"/>
            </a:endParaRPr>
          </a:p>
        </p:txBody>
      </p:sp>
      <p:sp>
        <p:nvSpPr>
          <p:cNvPr id="3075" name="Rectangle 3"/>
          <p:cNvSpPr>
            <a:spLocks noGrp="1" noChangeArrowheads="1"/>
          </p:cNvSpPr>
          <p:nvPr>
            <p:ph type="subTitle" idx="1"/>
          </p:nvPr>
        </p:nvSpPr>
        <p:spPr>
          <a:xfrm>
            <a:off x="1421606" y="3962400"/>
            <a:ext cx="6516182" cy="1520825"/>
          </a:xfrm>
        </p:spPr>
        <p:txBody>
          <a:bodyPr>
            <a:normAutofit/>
          </a:bodyPr>
          <a:lstStyle/>
          <a:p>
            <a:pPr eaLnBrk="1" hangingPunct="1">
              <a:defRPr/>
            </a:pPr>
            <a:endParaRPr lang="en-US" dirty="0" smtClean="0">
              <a:cs typeface="+mn-cs"/>
            </a:endParaRPr>
          </a:p>
          <a:p>
            <a:pPr eaLnBrk="1" hangingPunct="1">
              <a:defRPr/>
            </a:pPr>
            <a:r>
              <a:rPr lang="en-US" dirty="0" smtClean="0"/>
              <a:t>October 2014</a:t>
            </a:r>
            <a:endParaRPr lang="en-US" dirty="0">
              <a:cs typeface="+mn-cs"/>
            </a:endParaRPr>
          </a:p>
        </p:txBody>
      </p:sp>
      <p:sp>
        <p:nvSpPr>
          <p:cNvPr id="3076" name="Rectangle 4"/>
          <p:cNvSpPr>
            <a:spLocks noChangeArrowheads="1"/>
          </p:cNvSpPr>
          <p:nvPr/>
        </p:nvSpPr>
        <p:spPr bwMode="auto">
          <a:xfrm>
            <a:off x="303213" y="5283200"/>
            <a:ext cx="2740025"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en-US" sz="1500" b="1" dirty="0" smtClean="0">
                <a:solidFill>
                  <a:schemeClr val="bg1"/>
                </a:solidFill>
              </a:rPr>
              <a:t>Jill Cozen-Harel</a:t>
            </a:r>
          </a:p>
          <a:p>
            <a:pPr eaLnBrk="1" hangingPunct="1">
              <a:defRPr/>
            </a:pPr>
            <a:r>
              <a:rPr lang="en-US" altLang="en-US" sz="1500" b="1" i="1" dirty="0" smtClean="0">
                <a:solidFill>
                  <a:schemeClr val="bg1"/>
                </a:solidFill>
              </a:rPr>
              <a:t>DocuSign Introduction</a:t>
            </a:r>
          </a:p>
          <a:p>
            <a:pPr eaLnBrk="1" hangingPunct="1">
              <a:defRPr/>
            </a:pPr>
            <a:r>
              <a:rPr lang="en-US" altLang="en-US" sz="1500" b="1" i="1" dirty="0" smtClean="0">
                <a:solidFill>
                  <a:schemeClr val="bg1"/>
                </a:solidFill>
              </a:rPr>
              <a:t>UCCSC</a:t>
            </a:r>
            <a:endParaRPr lang="en-US" altLang="en-US" sz="1500" i="1" dirty="0" smtClean="0">
              <a:solidFill>
                <a:schemeClr val="bg1"/>
              </a:solidFill>
            </a:endParaRPr>
          </a:p>
        </p:txBody>
      </p:sp>
      <p:sp>
        <p:nvSpPr>
          <p:cNvPr id="3077" name="Text Box 5"/>
          <p:cNvSpPr txBox="1">
            <a:spLocks noChangeArrowheads="1"/>
          </p:cNvSpPr>
          <p:nvPr/>
        </p:nvSpPr>
        <p:spPr bwMode="auto">
          <a:xfrm>
            <a:off x="1981200" y="5933281"/>
            <a:ext cx="243840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sz="1100" dirty="0" smtClean="0">
                <a:solidFill>
                  <a:schemeClr val="bg1"/>
                </a:solidFill>
              </a:rPr>
              <a:t>July 8, 2014</a:t>
            </a:r>
          </a:p>
          <a:p>
            <a:pPr eaLnBrk="1" hangingPunct="1">
              <a:spcBef>
                <a:spcPct val="50000"/>
              </a:spcBef>
              <a:defRPr/>
            </a:pPr>
            <a:endParaRPr lang="en-US" sz="1100" dirty="0" smtClean="0">
              <a:solidFill>
                <a:schemeClr val="bg1"/>
              </a:solidFill>
            </a:endParaRPr>
          </a:p>
        </p:txBody>
      </p:sp>
      <p:pic>
        <p:nvPicPr>
          <p:cNvPr id="22533" name="Picture 12" descr="Docu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50" y="1477963"/>
            <a:ext cx="22971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3" descr="Docu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244431"/>
            <a:ext cx="14001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888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Documenting current </a:t>
            </a:r>
            <a:r>
              <a:rPr lang="en-US" dirty="0" smtClean="0"/>
              <a:t>state: routing</a:t>
            </a:r>
            <a:endParaRPr lang="en-US" dirty="0"/>
          </a:p>
        </p:txBody>
      </p:sp>
      <p:sp>
        <p:nvSpPr>
          <p:cNvPr id="3" name="Content Placeholder 2"/>
          <p:cNvSpPr>
            <a:spLocks noGrp="1"/>
          </p:cNvSpPr>
          <p:nvPr>
            <p:ph idx="1"/>
          </p:nvPr>
        </p:nvSpPr>
        <p:spPr/>
        <p:txBody>
          <a:bodyPr>
            <a:normAutofit fontScale="70000" lnSpcReduction="20000"/>
          </a:bodyPr>
          <a:lstStyle/>
          <a:p>
            <a:pPr fontAlgn="base"/>
            <a:r>
              <a:rPr lang="en-US" b="1" dirty="0" smtClean="0"/>
              <a:t>DocuSign handles all workflow routing </a:t>
            </a:r>
            <a:r>
              <a:rPr lang="en-US" dirty="0" smtClean="0"/>
              <a:t>– no user will need to forward a document or a link via email to another recipient.   </a:t>
            </a:r>
          </a:p>
          <a:p>
            <a:pPr fontAlgn="base"/>
            <a:r>
              <a:rPr lang="en-US" dirty="0"/>
              <a:t>Note that all recipients, regardless of role, will automatically receive an email with a link to the signed document when it is completed.  This does not need to be in the workflow.</a:t>
            </a:r>
          </a:p>
          <a:p>
            <a:pPr marL="0" indent="0" fontAlgn="base">
              <a:buNone/>
            </a:pPr>
            <a:endParaRPr lang="en-US" dirty="0" smtClean="0"/>
          </a:p>
          <a:p>
            <a:pPr marL="0" indent="0" fontAlgn="base">
              <a:buNone/>
            </a:pPr>
            <a:r>
              <a:rPr lang="en-US" b="1" dirty="0" smtClean="0"/>
              <a:t>What is the order of the process?</a:t>
            </a:r>
          </a:p>
          <a:p>
            <a:pPr fontAlgn="base"/>
            <a:r>
              <a:rPr lang="en-US" dirty="0" smtClean="0"/>
              <a:t>Who sends the form?  </a:t>
            </a:r>
            <a:endParaRPr lang="en-US" dirty="0"/>
          </a:p>
          <a:p>
            <a:pPr lvl="1" fontAlgn="base"/>
            <a:r>
              <a:rPr lang="en-US" dirty="0" smtClean="0"/>
              <a:t>If it will be initiated by a </a:t>
            </a:r>
            <a:r>
              <a:rPr lang="en-US" dirty="0" err="1" smtClean="0"/>
              <a:t>webform</a:t>
            </a:r>
            <a:r>
              <a:rPr lang="en-US" dirty="0" smtClean="0"/>
              <a:t>, you will still need to designate a “sender” as the contact person to reply if recipients have questions </a:t>
            </a:r>
          </a:p>
          <a:p>
            <a:pPr fontAlgn="base"/>
            <a:r>
              <a:rPr lang="en-US" dirty="0" smtClean="0"/>
              <a:t>Who receives it, regardless of whether they sign or enter data or just get a copy? </a:t>
            </a:r>
          </a:p>
          <a:p>
            <a:pPr fontAlgn="base"/>
            <a:r>
              <a:rPr lang="en-US" dirty="0" smtClean="0"/>
              <a:t>In what order?</a:t>
            </a:r>
          </a:p>
        </p:txBody>
      </p:sp>
      <p:sp>
        <p:nvSpPr>
          <p:cNvPr id="4" name="Slide Number Placeholder 3"/>
          <p:cNvSpPr>
            <a:spLocks noGrp="1"/>
          </p:cNvSpPr>
          <p:nvPr>
            <p:ph type="sldNum" sz="quarter" idx="4"/>
          </p:nvPr>
        </p:nvSpPr>
        <p:spPr/>
        <p:txBody>
          <a:bodyPr/>
          <a:lstStyle/>
          <a:p>
            <a:fld id="{24622018-BCAF-46D1-9976-282D219C8E90}" type="slidenum">
              <a:rPr lang="en-US" smtClean="0"/>
              <a:pPr/>
              <a:t>10</a:t>
            </a:fld>
            <a:endParaRPr lang="en-US" dirty="0"/>
          </a:p>
        </p:txBody>
      </p:sp>
    </p:spTree>
    <p:extLst>
      <p:ext uri="{BB962C8B-B14F-4D97-AF65-F5344CB8AC3E}">
        <p14:creationId xmlns:p14="http://schemas.microsoft.com/office/powerpoint/2010/main" val="3990249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40280"/>
            <a:ext cx="3829050"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Documenting current state: routing</a:t>
            </a:r>
          </a:p>
        </p:txBody>
      </p:sp>
      <p:sp>
        <p:nvSpPr>
          <p:cNvPr id="3" name="Content Placeholder 2"/>
          <p:cNvSpPr>
            <a:spLocks noGrp="1"/>
          </p:cNvSpPr>
          <p:nvPr>
            <p:ph idx="1"/>
          </p:nvPr>
        </p:nvSpPr>
        <p:spPr>
          <a:xfrm>
            <a:off x="381000" y="1295400"/>
            <a:ext cx="8382000" cy="4830763"/>
          </a:xfrm>
        </p:spPr>
        <p:txBody>
          <a:bodyPr>
            <a:normAutofit fontScale="92500" lnSpcReduction="20000"/>
          </a:bodyPr>
          <a:lstStyle/>
          <a:p>
            <a:pPr marL="0" indent="0">
              <a:buNone/>
            </a:pPr>
            <a:r>
              <a:rPr lang="en-US" sz="3000" dirty="0" smtClean="0"/>
              <a:t>Determine the roles and order of each recipient</a:t>
            </a:r>
          </a:p>
          <a:p>
            <a:pPr lvl="1"/>
            <a:r>
              <a:rPr lang="en-US" dirty="0" smtClean="0"/>
              <a:t>Parallel or sequential routing, or combination</a:t>
            </a:r>
          </a:p>
          <a:p>
            <a:pPr lvl="1"/>
            <a:r>
              <a:rPr lang="en-US" dirty="0" smtClean="0"/>
              <a:t>Roles:</a:t>
            </a:r>
          </a:p>
          <a:p>
            <a:pPr lvl="2"/>
            <a:r>
              <a:rPr lang="en-US" dirty="0" smtClean="0"/>
              <a:t>Each recipient needs</a:t>
            </a:r>
          </a:p>
          <a:p>
            <a:pPr marL="914400" lvl="2" indent="0">
              <a:buNone/>
            </a:pPr>
            <a:r>
              <a:rPr lang="en-US" dirty="0" smtClean="0"/>
              <a:t> a role name (PI or </a:t>
            </a:r>
            <a:r>
              <a:rPr lang="en-US" dirty="0" err="1" smtClean="0"/>
              <a:t>Dept</a:t>
            </a:r>
            <a:endParaRPr lang="en-US" dirty="0" smtClean="0"/>
          </a:p>
          <a:p>
            <a:pPr marL="914400" lvl="2" indent="0">
              <a:buNone/>
            </a:pPr>
            <a:r>
              <a:rPr lang="en-US" dirty="0" smtClean="0"/>
              <a:t> Chair in above example) </a:t>
            </a:r>
          </a:p>
          <a:p>
            <a:pPr lvl="2"/>
            <a:r>
              <a:rPr lang="en-US" dirty="0" smtClean="0"/>
              <a:t>Each role can be </a:t>
            </a:r>
          </a:p>
          <a:p>
            <a:pPr marL="914400" lvl="2" indent="0">
              <a:buNone/>
            </a:pPr>
            <a:r>
              <a:rPr lang="en-US" dirty="0" smtClean="0"/>
              <a:t>hard-coded to always go to </a:t>
            </a:r>
          </a:p>
          <a:p>
            <a:pPr marL="914400" lvl="2" indent="0">
              <a:buNone/>
            </a:pPr>
            <a:r>
              <a:rPr lang="en-US" dirty="0" smtClean="0"/>
              <a:t>the same person or can be</a:t>
            </a:r>
          </a:p>
          <a:p>
            <a:pPr marL="914400" lvl="2" indent="0">
              <a:buNone/>
            </a:pPr>
            <a:r>
              <a:rPr lang="en-US" dirty="0" smtClean="0"/>
              <a:t>open, so that the name and</a:t>
            </a:r>
          </a:p>
          <a:p>
            <a:pPr marL="914400" lvl="2" indent="0">
              <a:buNone/>
            </a:pPr>
            <a:r>
              <a:rPr lang="en-US" dirty="0" smtClean="0"/>
              <a:t>email of that role is entered each time that template is used </a:t>
            </a:r>
          </a:p>
          <a:p>
            <a:pPr lvl="2"/>
            <a:r>
              <a:rPr lang="en-US" dirty="0" smtClean="0"/>
              <a:t>Are all roles signers?  Or do some roles only receive copies of the document?</a:t>
            </a:r>
          </a:p>
          <a:p>
            <a:pPr fontAlgn="base"/>
            <a:endParaRPr lang="en-US" dirty="0"/>
          </a:p>
          <a:p>
            <a:pPr marL="0" indent="0">
              <a:buNone/>
            </a:pPr>
            <a:endParaRPr lang="en-US" dirty="0"/>
          </a:p>
          <a:p>
            <a:pPr marL="0" indent="0">
              <a:buNone/>
            </a:pPr>
            <a:endParaRPr lang="en-US" dirty="0" smtClean="0"/>
          </a:p>
        </p:txBody>
      </p:sp>
      <p:sp>
        <p:nvSpPr>
          <p:cNvPr id="4" name="Slide Number Placeholder 3"/>
          <p:cNvSpPr>
            <a:spLocks noGrp="1"/>
          </p:cNvSpPr>
          <p:nvPr>
            <p:ph type="sldNum" sz="quarter" idx="4"/>
          </p:nvPr>
        </p:nvSpPr>
        <p:spPr/>
        <p:txBody>
          <a:bodyPr/>
          <a:lstStyle/>
          <a:p>
            <a:fld id="{24622018-BCAF-46D1-9976-282D219C8E90}" type="slidenum">
              <a:rPr lang="en-US" smtClean="0"/>
              <a:pPr/>
              <a:t>11</a:t>
            </a:fld>
            <a:endParaRPr lang="en-US" dirty="0"/>
          </a:p>
        </p:txBody>
      </p:sp>
    </p:spTree>
    <p:extLst>
      <p:ext uri="{BB962C8B-B14F-4D97-AF65-F5344CB8AC3E}">
        <p14:creationId xmlns:p14="http://schemas.microsoft.com/office/powerpoint/2010/main" val="181350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a:t>Translating to </a:t>
            </a:r>
            <a:r>
              <a:rPr lang="en-US" dirty="0" smtClean="0"/>
              <a:t>DocuSign</a:t>
            </a:r>
            <a:endParaRPr lang="en-US" dirty="0"/>
          </a:p>
        </p:txBody>
      </p:sp>
      <p:sp>
        <p:nvSpPr>
          <p:cNvPr id="3" name="Content Placeholder 2"/>
          <p:cNvSpPr>
            <a:spLocks noGrp="1"/>
          </p:cNvSpPr>
          <p:nvPr>
            <p:ph idx="1"/>
          </p:nvPr>
        </p:nvSpPr>
        <p:spPr>
          <a:xfrm>
            <a:off x="457200" y="1600200"/>
            <a:ext cx="8382000" cy="4525963"/>
          </a:xfrm>
        </p:spPr>
        <p:txBody>
          <a:bodyPr/>
          <a:lstStyle/>
          <a:p>
            <a:pPr fontAlgn="base">
              <a:buFont typeface="+mj-lt"/>
              <a:buAutoNum type="arabicPeriod"/>
            </a:pPr>
            <a:r>
              <a:rPr lang="en-US" dirty="0"/>
              <a:t>Repeatability and flexibility </a:t>
            </a:r>
          </a:p>
          <a:p>
            <a:pPr marL="457200" lvl="1" indent="0" fontAlgn="base">
              <a:buNone/>
            </a:pPr>
            <a:r>
              <a:rPr lang="en-US" dirty="0" smtClean="0"/>
              <a:t>If your process is repeatable, you will create a DocuSign template.  To do this, click on the </a:t>
            </a:r>
            <a:r>
              <a:rPr lang="en-US" b="1" dirty="0" smtClean="0"/>
              <a:t>Manage </a:t>
            </a:r>
            <a:r>
              <a:rPr lang="en-US" dirty="0" smtClean="0"/>
              <a:t>tab at the top of the screen.  Then click </a:t>
            </a:r>
            <a:r>
              <a:rPr lang="en-US" b="1" dirty="0" smtClean="0"/>
              <a:t>Create </a:t>
            </a:r>
            <a:r>
              <a:rPr lang="en-US" dirty="0" smtClean="0"/>
              <a:t>and select </a:t>
            </a:r>
            <a:r>
              <a:rPr lang="en-US" b="1" dirty="0" smtClean="0"/>
              <a:t>template</a:t>
            </a:r>
            <a:r>
              <a:rPr lang="en-US" dirty="0" smtClean="0"/>
              <a:t> from the drop-down.  </a:t>
            </a:r>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fld id="{24622018-BCAF-46D1-9976-282D219C8E90}" type="slidenum">
              <a:rPr lang="en-US" smtClean="0"/>
              <a:pPr/>
              <a:t>12</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320" y="4016536"/>
            <a:ext cx="4020824" cy="80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995104"/>
            <a:ext cx="4029075"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971800" y="4495800"/>
            <a:ext cx="1066800" cy="381000"/>
          </a:xfrm>
          <a:prstGeom prst="rect">
            <a:avLst/>
          </a:prstGeom>
          <a:solidFill>
            <a:srgbClr val="FFFF00"/>
          </a:solidFill>
        </p:spPr>
        <p:txBody>
          <a:bodyPr wrap="square" rtlCol="0">
            <a:spAutoFit/>
          </a:bodyPr>
          <a:lstStyle/>
          <a:p>
            <a:r>
              <a:rPr lang="en-US" dirty="0" smtClean="0"/>
              <a:t>Step 1</a:t>
            </a:r>
            <a:endParaRPr lang="en-US" dirty="0"/>
          </a:p>
        </p:txBody>
      </p:sp>
      <p:sp>
        <p:nvSpPr>
          <p:cNvPr id="6" name="TextBox 5"/>
          <p:cNvSpPr txBox="1"/>
          <p:nvPr/>
        </p:nvSpPr>
        <p:spPr>
          <a:xfrm>
            <a:off x="6934200" y="4637366"/>
            <a:ext cx="914400" cy="369332"/>
          </a:xfrm>
          <a:prstGeom prst="rect">
            <a:avLst/>
          </a:prstGeom>
          <a:solidFill>
            <a:srgbClr val="FFFF00"/>
          </a:solidFill>
        </p:spPr>
        <p:txBody>
          <a:bodyPr wrap="square" rtlCol="0">
            <a:spAutoFit/>
          </a:bodyPr>
          <a:lstStyle/>
          <a:p>
            <a:r>
              <a:rPr lang="en-US" dirty="0" smtClean="0"/>
              <a:t>Step 2</a:t>
            </a:r>
            <a:endParaRPr lang="en-US" dirty="0"/>
          </a:p>
        </p:txBody>
      </p:sp>
    </p:spTree>
    <p:extLst>
      <p:ext uri="{BB962C8B-B14F-4D97-AF65-F5344CB8AC3E}">
        <p14:creationId xmlns:p14="http://schemas.microsoft.com/office/powerpoint/2010/main" val="1185428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Translating to DocuSign</a:t>
            </a:r>
          </a:p>
        </p:txBody>
      </p:sp>
      <p:sp>
        <p:nvSpPr>
          <p:cNvPr id="3" name="Content Placeholder 2"/>
          <p:cNvSpPr>
            <a:spLocks noGrp="1"/>
          </p:cNvSpPr>
          <p:nvPr>
            <p:ph idx="1"/>
          </p:nvPr>
        </p:nvSpPr>
        <p:spPr/>
        <p:txBody>
          <a:bodyPr>
            <a:normAutofit fontScale="92500" lnSpcReduction="10000"/>
          </a:bodyPr>
          <a:lstStyle/>
          <a:p>
            <a:pPr marL="0" indent="0" fontAlgn="base">
              <a:buNone/>
            </a:pPr>
            <a:r>
              <a:rPr lang="en-US" dirty="0"/>
              <a:t>Process initiation </a:t>
            </a:r>
          </a:p>
          <a:p>
            <a:pPr marL="800100" lvl="1" indent="-342900" fontAlgn="base">
              <a:buFont typeface="+mj-lt"/>
              <a:buAutoNum type="alphaLcParenR"/>
            </a:pPr>
            <a:r>
              <a:rPr lang="en-US" dirty="0"/>
              <a:t>Form posted on campus website? </a:t>
            </a:r>
            <a:endParaRPr lang="en-US" dirty="0" smtClean="0"/>
          </a:p>
          <a:p>
            <a:pPr marL="1200150" lvl="2" indent="-342900" fontAlgn="base">
              <a:buFont typeface="Wingdings"/>
              <a:buChar char="à"/>
            </a:pPr>
            <a:r>
              <a:rPr lang="en-US" dirty="0" smtClean="0">
                <a:sym typeface="Wingdings" panose="05000000000000000000" pitchFamily="2" charset="2"/>
              </a:rPr>
              <a:t>If it will be a self-service form, this will become a DocuSign </a:t>
            </a:r>
            <a:r>
              <a:rPr lang="en-US" dirty="0" err="1" smtClean="0">
                <a:sym typeface="Wingdings" panose="05000000000000000000" pitchFamily="2" charset="2"/>
              </a:rPr>
              <a:t>PowerForm</a:t>
            </a:r>
            <a:r>
              <a:rPr lang="en-US" dirty="0" smtClean="0">
                <a:sym typeface="Wingdings" panose="05000000000000000000" pitchFamily="2" charset="2"/>
              </a:rPr>
              <a:t>; contact </a:t>
            </a:r>
            <a:r>
              <a:rPr lang="en-US" dirty="0" smtClean="0">
                <a:sym typeface="Wingdings" panose="05000000000000000000" pitchFamily="2" charset="2"/>
                <a:hlinkClick r:id="rId2"/>
              </a:rPr>
              <a:t>jill.cozen-harel@ucsf.edu</a:t>
            </a:r>
            <a:r>
              <a:rPr lang="en-US" dirty="0" smtClean="0">
                <a:sym typeface="Wingdings" panose="05000000000000000000" pitchFamily="2" charset="2"/>
              </a:rPr>
              <a:t> during or after setting up the template</a:t>
            </a:r>
          </a:p>
          <a:p>
            <a:pPr marL="1200150" lvl="2" indent="-342900" fontAlgn="base">
              <a:buFont typeface="Wingdings"/>
              <a:buChar char="à"/>
            </a:pPr>
            <a:r>
              <a:rPr lang="en-US" dirty="0" smtClean="0">
                <a:sym typeface="Wingdings" panose="05000000000000000000" pitchFamily="2" charset="2"/>
              </a:rPr>
              <a:t>The template is still the basis for routing for signing, cc’s, and other approvals for after the initial signer initiates the form</a:t>
            </a:r>
            <a:endParaRPr lang="en-US" dirty="0"/>
          </a:p>
          <a:p>
            <a:pPr marL="800100" lvl="1" indent="-342900" fontAlgn="base">
              <a:buFont typeface="+mj-lt"/>
              <a:buAutoNum type="alphaLcParenR"/>
            </a:pPr>
            <a:r>
              <a:rPr lang="en-US" dirty="0"/>
              <a:t>Sent </a:t>
            </a:r>
            <a:r>
              <a:rPr lang="en-US" dirty="0" smtClean="0"/>
              <a:t>manually?</a:t>
            </a:r>
            <a:endParaRPr lang="en-US" dirty="0"/>
          </a:p>
          <a:p>
            <a:pPr marL="857250" lvl="2" indent="0" fontAlgn="base">
              <a:buNone/>
            </a:pPr>
            <a:r>
              <a:rPr lang="en-US" dirty="0" smtClean="0">
                <a:sym typeface="Wingdings" panose="05000000000000000000" pitchFamily="2" charset="2"/>
              </a:rPr>
              <a:t> As long as it’s a repeatable process, you will create a DocuSign template and then use that template each time you send the document</a:t>
            </a:r>
            <a:endParaRPr lang="en-US" dirty="0" smtClean="0"/>
          </a:p>
        </p:txBody>
      </p:sp>
      <p:sp>
        <p:nvSpPr>
          <p:cNvPr id="4" name="Slide Number Placeholder 3"/>
          <p:cNvSpPr>
            <a:spLocks noGrp="1"/>
          </p:cNvSpPr>
          <p:nvPr>
            <p:ph type="sldNum" sz="quarter" idx="4"/>
          </p:nvPr>
        </p:nvSpPr>
        <p:spPr/>
        <p:txBody>
          <a:bodyPr/>
          <a:lstStyle/>
          <a:p>
            <a:fld id="{24622018-BCAF-46D1-9976-282D219C8E90}" type="slidenum">
              <a:rPr lang="en-US" smtClean="0"/>
              <a:pPr/>
              <a:t>13</a:t>
            </a:fld>
            <a:endParaRPr lang="en-US" dirty="0"/>
          </a:p>
        </p:txBody>
      </p:sp>
    </p:spTree>
    <p:extLst>
      <p:ext uri="{BB962C8B-B14F-4D97-AF65-F5344CB8AC3E}">
        <p14:creationId xmlns:p14="http://schemas.microsoft.com/office/powerpoint/2010/main" val="2617891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Translating to DocuSign</a:t>
            </a:r>
          </a:p>
        </p:txBody>
      </p:sp>
      <p:sp>
        <p:nvSpPr>
          <p:cNvPr id="3" name="Content Placeholder 2"/>
          <p:cNvSpPr>
            <a:spLocks noGrp="1"/>
          </p:cNvSpPr>
          <p:nvPr>
            <p:ph idx="1"/>
          </p:nvPr>
        </p:nvSpPr>
        <p:spPr/>
        <p:txBody>
          <a:bodyPr/>
          <a:lstStyle/>
          <a:p>
            <a:pPr marL="0" indent="0" fontAlgn="base">
              <a:buNone/>
            </a:pPr>
            <a:r>
              <a:rPr lang="en-US" dirty="0"/>
              <a:t>Freeform or tagged signing</a:t>
            </a:r>
          </a:p>
          <a:p>
            <a:pPr marL="800100" lvl="1" indent="-342900" fontAlgn="base">
              <a:buFont typeface="+mj-lt"/>
              <a:buAutoNum type="alphaLcParenR"/>
            </a:pPr>
            <a:r>
              <a:rPr lang="en-US" dirty="0" smtClean="0"/>
              <a:t>If freeform, you will only need to designate the workflow for your template</a:t>
            </a:r>
          </a:p>
          <a:p>
            <a:pPr marL="800100" lvl="1" indent="-342900" fontAlgn="base">
              <a:buFont typeface="+mj-lt"/>
              <a:buAutoNum type="alphaLcParenR"/>
            </a:pPr>
            <a:r>
              <a:rPr lang="en-US" dirty="0" smtClean="0"/>
              <a:t>If tagged signing, </a:t>
            </a:r>
            <a:r>
              <a:rPr lang="en-US" b="1" dirty="0" smtClean="0"/>
              <a:t>DO NOT FORGET TO CLICK </a:t>
            </a:r>
            <a:r>
              <a:rPr lang="en-US" i="1" u="sng" dirty="0" smtClean="0"/>
              <a:t>NEXT </a:t>
            </a:r>
            <a:r>
              <a:rPr lang="en-US" b="1" dirty="0" smtClean="0"/>
              <a:t>AFTER COMPLETING THE ROUTING SECTION</a:t>
            </a:r>
          </a:p>
          <a:p>
            <a:pPr marL="857250" lvl="2" indent="0" fontAlgn="base">
              <a:buNone/>
            </a:pPr>
            <a:r>
              <a:rPr lang="en-US" dirty="0" smtClean="0"/>
              <a:t>(Details in upcoming slides)</a:t>
            </a:r>
            <a:endParaRPr lang="en-US" dirty="0"/>
          </a:p>
          <a:p>
            <a:endParaRPr lang="en-US" dirty="0"/>
          </a:p>
        </p:txBody>
      </p:sp>
      <p:sp>
        <p:nvSpPr>
          <p:cNvPr id="4" name="Slide Number Placeholder 3"/>
          <p:cNvSpPr>
            <a:spLocks noGrp="1"/>
          </p:cNvSpPr>
          <p:nvPr>
            <p:ph type="sldNum" sz="quarter" idx="4"/>
          </p:nvPr>
        </p:nvSpPr>
        <p:spPr/>
        <p:txBody>
          <a:bodyPr/>
          <a:lstStyle/>
          <a:p>
            <a:fld id="{24622018-BCAF-46D1-9976-282D219C8E90}" type="slidenum">
              <a:rPr lang="en-US" smtClean="0"/>
              <a:pPr/>
              <a:t>14</a:t>
            </a:fld>
            <a:endParaRPr lang="en-US" dirty="0"/>
          </a:p>
        </p:txBody>
      </p:sp>
    </p:spTree>
    <p:extLst>
      <p:ext uri="{BB962C8B-B14F-4D97-AF65-F5344CB8AC3E}">
        <p14:creationId xmlns:p14="http://schemas.microsoft.com/office/powerpoint/2010/main" val="3447979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Template set up – title and sharing</a:t>
            </a:r>
            <a:endParaRPr lang="en-US" dirty="0"/>
          </a:p>
        </p:txBody>
      </p:sp>
      <p:sp>
        <p:nvSpPr>
          <p:cNvPr id="4" name="Slide Number Placeholder 3"/>
          <p:cNvSpPr>
            <a:spLocks noGrp="1"/>
          </p:cNvSpPr>
          <p:nvPr>
            <p:ph type="sldNum" sz="quarter" idx="4"/>
          </p:nvPr>
        </p:nvSpPr>
        <p:spPr/>
        <p:txBody>
          <a:bodyPr/>
          <a:lstStyle/>
          <a:p>
            <a:fld id="{24622018-BCAF-46D1-9976-282D219C8E90}" type="slidenum">
              <a:rPr lang="en-US" smtClean="0"/>
              <a:pPr/>
              <a:t>15</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456" y="1676400"/>
            <a:ext cx="8772943" cy="4399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7911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Uploading Document(s)		</a:t>
            </a:r>
            <a:endParaRPr lang="en-US" dirty="0"/>
          </a:p>
        </p:txBody>
      </p:sp>
      <p:sp>
        <p:nvSpPr>
          <p:cNvPr id="3" name="Content Placeholder 2"/>
          <p:cNvSpPr>
            <a:spLocks noGrp="1"/>
          </p:cNvSpPr>
          <p:nvPr>
            <p:ph idx="1"/>
          </p:nvPr>
        </p:nvSpPr>
        <p:spPr>
          <a:xfrm>
            <a:off x="457200" y="1219200"/>
            <a:ext cx="8305800" cy="4525963"/>
          </a:xfrm>
        </p:spPr>
        <p:txBody>
          <a:bodyPr>
            <a:normAutofit/>
          </a:bodyPr>
          <a:lstStyle/>
          <a:p>
            <a:r>
              <a:rPr lang="en-US" sz="1600" dirty="0" smtClean="0"/>
              <a:t>Click on </a:t>
            </a:r>
            <a:r>
              <a:rPr lang="en-US" sz="1600" b="1" dirty="0" smtClean="0"/>
              <a:t>Browse from my Computer </a:t>
            </a:r>
            <a:r>
              <a:rPr lang="en-US" sz="1600" dirty="0" smtClean="0"/>
              <a:t>and choose a document.  </a:t>
            </a:r>
          </a:p>
          <a:p>
            <a:r>
              <a:rPr lang="en-US" sz="1600" dirty="0" smtClean="0"/>
              <a:t>File can be a MS Word® 2003, 2007, 2010, MS Excel® 2003, 2007, 2010, </a:t>
            </a:r>
            <a:r>
              <a:rPr lang="en-US" sz="1600" dirty="0" err="1" smtClean="0"/>
              <a:t>MSPowerPoint</a:t>
            </a:r>
            <a:r>
              <a:rPr lang="en-US" sz="1600" dirty="0" smtClean="0"/>
              <a:t>® 2003, 2007, 2010, text file (.txt), rich text format (.rtf), image file formats (.</a:t>
            </a:r>
            <a:r>
              <a:rPr lang="en-US" sz="1600" dirty="0" err="1" smtClean="0"/>
              <a:t>png</a:t>
            </a:r>
            <a:r>
              <a:rPr lang="en-US" sz="1600" dirty="0" smtClean="0"/>
              <a:t>, .jpg, .gif and .</a:t>
            </a:r>
            <a:r>
              <a:rPr lang="en-US" sz="1600" dirty="0" err="1" smtClean="0"/>
              <a:t>tif</a:t>
            </a:r>
            <a:r>
              <a:rPr lang="en-US" sz="1600" dirty="0" smtClean="0"/>
              <a:t>), or PDF (.pdf) file</a:t>
            </a:r>
          </a:p>
          <a:p>
            <a:r>
              <a:rPr lang="en-US" sz="1600" dirty="0" smtClean="0"/>
              <a:t>You can select multiple documents, but the total file size cannot exceed 25MB.</a:t>
            </a:r>
          </a:p>
          <a:p>
            <a:r>
              <a:rPr lang="en-US" sz="1600" dirty="0" smtClean="0"/>
              <a:t>You can drag the files or change the order number to rearrange the order of the files.</a:t>
            </a:r>
          </a:p>
          <a:p>
            <a:r>
              <a:rPr lang="en-US" sz="1600" dirty="0" smtClean="0"/>
              <a:t> You can use a form in which the content will change but the formatting will stay the same and replace the specific document each time you use it, while retaining the location of the tags</a:t>
            </a:r>
            <a:endParaRPr lang="en-US" sz="1600" dirty="0"/>
          </a:p>
        </p:txBody>
      </p:sp>
      <p:sp>
        <p:nvSpPr>
          <p:cNvPr id="4" name="Slide Number Placeholder 3"/>
          <p:cNvSpPr>
            <a:spLocks noGrp="1"/>
          </p:cNvSpPr>
          <p:nvPr>
            <p:ph type="sldNum" sz="quarter" idx="4"/>
          </p:nvPr>
        </p:nvSpPr>
        <p:spPr/>
        <p:txBody>
          <a:bodyPr/>
          <a:lstStyle/>
          <a:p>
            <a:fld id="{24622018-BCAF-46D1-9976-282D219C8E90}" type="slidenum">
              <a:rPr lang="en-US" smtClean="0"/>
              <a:pPr/>
              <a:t>16</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681603"/>
            <a:ext cx="5105400" cy="2585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7720" y="5217127"/>
            <a:ext cx="3992880" cy="1035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9976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Workflow: roles and actions </a:t>
            </a:r>
          </a:p>
        </p:txBody>
      </p:sp>
      <p:sp>
        <p:nvSpPr>
          <p:cNvPr id="4" name="Slide Number Placeholder 3"/>
          <p:cNvSpPr>
            <a:spLocks noGrp="1"/>
          </p:cNvSpPr>
          <p:nvPr>
            <p:ph type="sldNum" sz="quarter" idx="4"/>
          </p:nvPr>
        </p:nvSpPr>
        <p:spPr/>
        <p:txBody>
          <a:bodyPr/>
          <a:lstStyle/>
          <a:p>
            <a:fld id="{24622018-BCAF-46D1-9976-282D219C8E90}" type="slidenum">
              <a:rPr lang="en-US" smtClean="0"/>
              <a:pPr/>
              <a:t>17</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2720"/>
            <a:ext cx="8610600" cy="3422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8741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Workflow: roles and actions </a:t>
            </a:r>
          </a:p>
        </p:txBody>
      </p:sp>
      <p:sp>
        <p:nvSpPr>
          <p:cNvPr id="3" name="Content Placeholder 2"/>
          <p:cNvSpPr>
            <a:spLocks noGrp="1"/>
          </p:cNvSpPr>
          <p:nvPr>
            <p:ph idx="1"/>
          </p:nvPr>
        </p:nvSpPr>
        <p:spPr/>
        <p:txBody>
          <a:bodyPr>
            <a:normAutofit/>
          </a:bodyPr>
          <a:lstStyle/>
          <a:p>
            <a:r>
              <a:rPr lang="en-US" sz="2400" dirty="0" smtClean="0"/>
              <a:t>Continue to fill out routing – details on following </a:t>
            </a:r>
            <a:r>
              <a:rPr lang="en-US" sz="2400" dirty="0" smtClean="0"/>
              <a:t>slides</a:t>
            </a:r>
          </a:p>
          <a:p>
            <a:r>
              <a:rPr lang="en-US" sz="2400" dirty="0" smtClean="0"/>
              <a:t>Leave name and email blank for roles that will have a different recipient in each envelope</a:t>
            </a:r>
          </a:p>
          <a:p>
            <a:r>
              <a:rPr lang="en-US" sz="2400" dirty="0" smtClean="0"/>
              <a:t>Enter the recipient’s name and email only the same recipient will always fill that role</a:t>
            </a:r>
          </a:p>
          <a:p>
            <a:endParaRPr lang="en-US" sz="2400" dirty="0"/>
          </a:p>
          <a:p>
            <a:endParaRPr lang="en-US" sz="2400" dirty="0" smtClean="0"/>
          </a:p>
          <a:p>
            <a:endParaRPr lang="en-US" sz="2400" dirty="0"/>
          </a:p>
          <a:p>
            <a:endParaRPr lang="en-US" sz="2400" dirty="0"/>
          </a:p>
        </p:txBody>
      </p:sp>
      <p:sp>
        <p:nvSpPr>
          <p:cNvPr id="4" name="Slide Number Placeholder 3"/>
          <p:cNvSpPr>
            <a:spLocks noGrp="1"/>
          </p:cNvSpPr>
          <p:nvPr>
            <p:ph type="sldNum" sz="quarter" idx="4"/>
          </p:nvPr>
        </p:nvSpPr>
        <p:spPr/>
        <p:txBody>
          <a:bodyPr/>
          <a:lstStyle/>
          <a:p>
            <a:fld id="{24622018-BCAF-46D1-9976-282D219C8E90}" type="slidenum">
              <a:rPr lang="en-US" smtClean="0"/>
              <a:pPr/>
              <a:t>18</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0"/>
            <a:ext cx="8648932"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1454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roles and actions </a:t>
            </a:r>
            <a:endParaRPr lang="en-US" dirty="0"/>
          </a:p>
        </p:txBody>
      </p:sp>
      <p:sp>
        <p:nvSpPr>
          <p:cNvPr id="3" name="Content Placeholder 2"/>
          <p:cNvSpPr>
            <a:spLocks noGrp="1"/>
          </p:cNvSpPr>
          <p:nvPr>
            <p:ph idx="1"/>
          </p:nvPr>
        </p:nvSpPr>
        <p:spPr>
          <a:xfrm>
            <a:off x="457200" y="1295400"/>
            <a:ext cx="8229600" cy="4525963"/>
          </a:xfrm>
        </p:spPr>
        <p:txBody>
          <a:bodyPr>
            <a:normAutofit/>
          </a:bodyPr>
          <a:lstStyle/>
          <a:p>
            <a:pPr marL="0" indent="0" fontAlgn="base">
              <a:buNone/>
            </a:pPr>
            <a:r>
              <a:rPr lang="en-US" b="1" dirty="0" smtClean="0"/>
              <a:t>What action applies to each role?</a:t>
            </a:r>
            <a:endParaRPr lang="en-US" sz="2400" dirty="0" smtClean="0"/>
          </a:p>
          <a:p>
            <a:pPr marL="0" indent="0">
              <a:buNone/>
            </a:pPr>
            <a:endParaRPr lang="en-US" dirty="0"/>
          </a:p>
          <a:p>
            <a:endParaRPr lang="en-US" dirty="0"/>
          </a:p>
        </p:txBody>
      </p:sp>
      <p:sp>
        <p:nvSpPr>
          <p:cNvPr id="4" name="Slide Number Placeholder 3"/>
          <p:cNvSpPr>
            <a:spLocks noGrp="1"/>
          </p:cNvSpPr>
          <p:nvPr>
            <p:ph type="sldNum" sz="quarter" idx="4"/>
          </p:nvPr>
        </p:nvSpPr>
        <p:spPr/>
        <p:txBody>
          <a:bodyPr/>
          <a:lstStyle/>
          <a:p>
            <a:fld id="{24622018-BCAF-46D1-9976-282D219C8E90}" type="slidenum">
              <a:rPr lang="en-US" smtClean="0"/>
              <a:pPr/>
              <a:t>19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11800232"/>
              </p:ext>
            </p:extLst>
          </p:nvPr>
        </p:nvGraphicFramePr>
        <p:xfrm>
          <a:off x="457200" y="1828800"/>
          <a:ext cx="8229600" cy="4299103"/>
        </p:xfrm>
        <a:graphic>
          <a:graphicData uri="http://schemas.openxmlformats.org/drawingml/2006/table">
            <a:tbl>
              <a:tblPr firstRow="1" bandRow="1">
                <a:tableStyleId>{5C22544A-7EE6-4342-B048-85BDC9FD1C3A}</a:tableStyleId>
              </a:tblPr>
              <a:tblGrid>
                <a:gridCol w="6019800"/>
                <a:gridCol w="2209800"/>
              </a:tblGrid>
              <a:tr h="624128">
                <a:tc>
                  <a:txBody>
                    <a:bodyPr/>
                    <a:lstStyle/>
                    <a:p>
                      <a:r>
                        <a:rPr lang="en-US" dirty="0" smtClean="0"/>
                        <a:t>Function</a:t>
                      </a:r>
                      <a:endParaRPr lang="en-US" dirty="0"/>
                    </a:p>
                  </a:txBody>
                  <a:tcPr/>
                </a:tc>
                <a:tc>
                  <a:txBody>
                    <a:bodyPr/>
                    <a:lstStyle/>
                    <a:p>
                      <a:r>
                        <a:rPr lang="en-US" dirty="0" smtClean="0"/>
                        <a:t>Action </a:t>
                      </a:r>
                    </a:p>
                    <a:p>
                      <a:r>
                        <a:rPr lang="en-US" dirty="0" smtClean="0"/>
                        <a:t>(DocuSign Term)</a:t>
                      </a:r>
                      <a:endParaRPr lang="en-US" dirty="0"/>
                    </a:p>
                  </a:txBody>
                  <a:tcPr/>
                </a:tc>
              </a:tr>
              <a:tr h="6241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Signing or inputting ANY information onto a form or document</a:t>
                      </a:r>
                      <a:endParaRPr lang="en-US" dirty="0"/>
                    </a:p>
                  </a:txBody>
                  <a:tcPr/>
                </a:tc>
                <a:tc>
                  <a:txBody>
                    <a:bodyPr/>
                    <a:lstStyle/>
                    <a:p>
                      <a:r>
                        <a:rPr lang="en-US" b="0" u="none" dirty="0" smtClean="0"/>
                        <a:t>Sign</a:t>
                      </a:r>
                      <a:endParaRPr lang="en-US" b="0" u="none" dirty="0"/>
                    </a:p>
                  </a:txBody>
                  <a:tcPr/>
                </a:tc>
              </a:tr>
              <a:tr h="934435">
                <a:tc>
                  <a:txBody>
                    <a:bodyPr/>
                    <a:lstStyle/>
                    <a:p>
                      <a:r>
                        <a:rPr lang="en-US" sz="1800" b="0" i="0" kern="1200" dirty="0" smtClean="0">
                          <a:solidFill>
                            <a:schemeClr val="dk1"/>
                          </a:solidFill>
                          <a:effectLst/>
                          <a:latin typeface="+mn-lt"/>
                          <a:ea typeface="+mn-ea"/>
                          <a:cs typeface="+mn-cs"/>
                        </a:rPr>
                        <a:t>For a tablet or kiosk</a:t>
                      </a:r>
                      <a:r>
                        <a:rPr lang="en-US" sz="1800" b="0" i="0" kern="1200" baseline="0" dirty="0" smtClean="0">
                          <a:solidFill>
                            <a:schemeClr val="dk1"/>
                          </a:solidFill>
                          <a:effectLst/>
                          <a:latin typeface="+mn-lt"/>
                          <a:ea typeface="+mn-ea"/>
                          <a:cs typeface="+mn-cs"/>
                        </a:rPr>
                        <a:t> </a:t>
                      </a:r>
                      <a:r>
                        <a:rPr lang="en-US" sz="1800" b="0" i="0" kern="1200" dirty="0" smtClean="0">
                          <a:solidFill>
                            <a:schemeClr val="dk1"/>
                          </a:solidFill>
                          <a:effectLst/>
                          <a:latin typeface="+mn-lt"/>
                          <a:ea typeface="+mn-ea"/>
                          <a:cs typeface="+mn-cs"/>
                        </a:rPr>
                        <a:t>(in-person) signing session: the sender acts as the "signing host" and the signer is places in the "signer name" slot</a:t>
                      </a:r>
                      <a:endParaRPr lang="en-US" dirty="0"/>
                    </a:p>
                  </a:txBody>
                  <a:tcPr/>
                </a:tc>
                <a:tc>
                  <a:txBody>
                    <a:bodyPr/>
                    <a:lstStyle/>
                    <a:p>
                      <a:r>
                        <a:rPr lang="en-US" sz="1800" b="0" i="0" kern="1200" dirty="0" smtClean="0">
                          <a:solidFill>
                            <a:schemeClr val="dk1"/>
                          </a:solidFill>
                          <a:effectLst/>
                          <a:latin typeface="+mn-lt"/>
                          <a:ea typeface="+mn-ea"/>
                          <a:cs typeface="+mn-cs"/>
                        </a:rPr>
                        <a:t>Sign in person</a:t>
                      </a:r>
                      <a:endParaRPr lang="en-US" dirty="0"/>
                    </a:p>
                  </a:txBody>
                  <a:tcPr/>
                </a:tc>
              </a:tr>
              <a:tr h="503157">
                <a:tc>
                  <a:txBody>
                    <a:bodyPr/>
                    <a:lstStyle/>
                    <a:p>
                      <a:r>
                        <a:rPr lang="en-US" sz="1800" b="0" i="0" kern="1200" dirty="0" smtClean="0">
                          <a:solidFill>
                            <a:schemeClr val="dk1"/>
                          </a:solidFill>
                          <a:effectLst/>
                          <a:latin typeface="+mn-lt"/>
                          <a:ea typeface="+mn-ea"/>
                          <a:cs typeface="+mn-cs"/>
                        </a:rPr>
                        <a:t>Receive a copy of the envelope, for viewing only</a:t>
                      </a:r>
                      <a:endParaRPr lang="en-US" dirty="0"/>
                    </a:p>
                  </a:txBody>
                  <a:tcPr/>
                </a:tc>
                <a:tc>
                  <a:txBody>
                    <a:bodyPr/>
                    <a:lstStyle/>
                    <a:p>
                      <a:r>
                        <a:rPr lang="en-US" sz="1800" b="0" i="0" kern="1200" dirty="0" smtClean="0">
                          <a:solidFill>
                            <a:schemeClr val="dk1"/>
                          </a:solidFill>
                          <a:effectLst/>
                          <a:latin typeface="+mn-lt"/>
                          <a:ea typeface="+mn-ea"/>
                          <a:cs typeface="+mn-cs"/>
                        </a:rPr>
                        <a:t>Receive copy</a:t>
                      </a:r>
                      <a:endParaRPr lang="en-US" dirty="0"/>
                    </a:p>
                  </a:txBody>
                  <a:tcPr/>
                </a:tc>
              </a:tr>
              <a:tr h="1581351">
                <a:tc>
                  <a:txBody>
                    <a:bodyPr/>
                    <a:lstStyle/>
                    <a:p>
                      <a:r>
                        <a:rPr lang="en-US" sz="1800" b="0" i="0" kern="1200" dirty="0" smtClean="0">
                          <a:solidFill>
                            <a:schemeClr val="dk1"/>
                          </a:solidFill>
                          <a:effectLst/>
                          <a:latin typeface="+mn-lt"/>
                          <a:ea typeface="+mn-ea"/>
                          <a:cs typeface="+mn-cs"/>
                        </a:rPr>
                        <a:t>Fill in name/email for subsequent recipient(s); can also make any changes to envelope, including adding or deleting from routing, documents, or tags. Note that this user cannot correct changes after submitting</a:t>
                      </a:r>
                      <a:r>
                        <a:rPr lang="en-US" sz="1800" b="0" i="0" kern="1200" baseline="0" dirty="0" smtClean="0">
                          <a:solidFill>
                            <a:schemeClr val="dk1"/>
                          </a:solidFill>
                          <a:effectLst/>
                          <a:latin typeface="+mn-lt"/>
                          <a:ea typeface="+mn-ea"/>
                          <a:cs typeface="+mn-cs"/>
                        </a:rPr>
                        <a:t> them</a:t>
                      </a:r>
                      <a:r>
                        <a:rPr lang="en-US" sz="1800" b="0" i="0" kern="1200" dirty="0" smtClean="0">
                          <a:solidFill>
                            <a:schemeClr val="dk1"/>
                          </a:solidFill>
                          <a:effectLst/>
                          <a:latin typeface="+mn-lt"/>
                          <a:ea typeface="+mn-ea"/>
                          <a:cs typeface="+mn-cs"/>
                        </a:rPr>
                        <a:t>; must be a UCSF sending-enabled user.</a:t>
                      </a:r>
                      <a:endParaRPr lang="en-US" dirty="0"/>
                    </a:p>
                  </a:txBody>
                  <a:tcPr/>
                </a:tc>
                <a:tc>
                  <a:txBody>
                    <a:bodyPr/>
                    <a:lstStyle/>
                    <a:p>
                      <a:r>
                        <a:rPr lang="en-US" sz="1800" b="0" i="0" kern="1200" dirty="0" smtClean="0">
                          <a:solidFill>
                            <a:schemeClr val="dk1"/>
                          </a:solidFill>
                          <a:effectLst/>
                          <a:latin typeface="+mn-lt"/>
                          <a:ea typeface="+mn-ea"/>
                          <a:cs typeface="+mn-cs"/>
                        </a:rPr>
                        <a:t>Manage envelope</a:t>
                      </a:r>
                      <a:endParaRPr lang="en-US" dirty="0"/>
                    </a:p>
                  </a:txBody>
                  <a:tcPr/>
                </a:tc>
              </a:tr>
            </a:tbl>
          </a:graphicData>
        </a:graphic>
      </p:graphicFrame>
    </p:spTree>
    <p:extLst>
      <p:ext uri="{BB962C8B-B14F-4D97-AF65-F5344CB8AC3E}">
        <p14:creationId xmlns:p14="http://schemas.microsoft.com/office/powerpoint/2010/main" val="2496571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Is your process right for DocuSign? </a:t>
            </a:r>
          </a:p>
          <a:p>
            <a:pPr marL="514350" indent="-514350">
              <a:buFont typeface="+mj-lt"/>
              <a:buAutoNum type="arabicPeriod"/>
            </a:pPr>
            <a:r>
              <a:rPr lang="en-US" dirty="0" smtClean="0"/>
              <a:t>Documenting current state</a:t>
            </a:r>
            <a:endParaRPr lang="en-US" dirty="0"/>
          </a:p>
          <a:p>
            <a:pPr marL="514350" indent="-514350">
              <a:buFont typeface="+mj-lt"/>
              <a:buAutoNum type="arabicPeriod"/>
            </a:pPr>
            <a:r>
              <a:rPr lang="en-US" dirty="0" smtClean="0"/>
              <a:t>Translating to DocuSign</a:t>
            </a:r>
          </a:p>
          <a:p>
            <a:pPr marL="514350" indent="-514350">
              <a:buFont typeface="+mj-lt"/>
              <a:buAutoNum type="arabicPeriod"/>
            </a:pPr>
            <a:r>
              <a:rPr lang="en-US" dirty="0" smtClean="0"/>
              <a:t>Communicating to users </a:t>
            </a:r>
          </a:p>
          <a:p>
            <a:pPr marL="514350" indent="-514350">
              <a:buFont typeface="+mj-lt"/>
              <a:buAutoNum type="arabicPeriod"/>
            </a:pPr>
            <a:r>
              <a:rPr lang="en-US" dirty="0" smtClean="0"/>
              <a:t>Resources and Support</a:t>
            </a:r>
            <a:endParaRPr lang="en-US" dirty="0"/>
          </a:p>
          <a:p>
            <a:pPr marL="0" indent="0">
              <a:buNone/>
            </a:pPr>
            <a:endParaRPr lang="en-US" dirty="0" smtClean="0"/>
          </a:p>
        </p:txBody>
      </p:sp>
      <p:sp>
        <p:nvSpPr>
          <p:cNvPr id="4" name="Slide Number Placeholder 3"/>
          <p:cNvSpPr>
            <a:spLocks noGrp="1"/>
          </p:cNvSpPr>
          <p:nvPr>
            <p:ph type="sldNum" sz="quarter" idx="4294967295"/>
          </p:nvPr>
        </p:nvSpPr>
        <p:spPr>
          <a:xfrm>
            <a:off x="6995160" y="6019800"/>
            <a:ext cx="2133600" cy="228600"/>
          </a:xfrm>
          <a:prstGeom prst="rect">
            <a:avLst/>
          </a:prstGeom>
        </p:spPr>
        <p:txBody>
          <a:bodyPr/>
          <a:lstStyle/>
          <a:p>
            <a:pPr>
              <a:defRPr/>
            </a:pPr>
            <a:fld id="{CC1FDC6A-A18A-4805-BDD7-9504B79A9197}" type="slidenum">
              <a:rPr lang="en-US" smtClean="0"/>
              <a:pPr>
                <a:defRPr/>
              </a:pPr>
              <a:t>2</a:t>
            </a:fld>
            <a:endParaRPr lang="en-US" dirty="0"/>
          </a:p>
        </p:txBody>
      </p:sp>
    </p:spTree>
    <p:extLst>
      <p:ext uri="{BB962C8B-B14F-4D97-AF65-F5344CB8AC3E}">
        <p14:creationId xmlns:p14="http://schemas.microsoft.com/office/powerpoint/2010/main" val="35503379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Workflow: roles and actions </a:t>
            </a:r>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2600" dirty="0"/>
          </a:p>
          <a:p>
            <a:pPr marL="0" indent="0">
              <a:buNone/>
            </a:pPr>
            <a:endParaRPr lang="en-US" sz="2600" dirty="0" smtClean="0"/>
          </a:p>
          <a:p>
            <a:pPr marL="0" indent="0">
              <a:buNone/>
            </a:pPr>
            <a:endParaRPr lang="en-US" sz="2600" dirty="0" smtClean="0"/>
          </a:p>
          <a:p>
            <a:pPr marL="0" indent="0">
              <a:buNone/>
            </a:pPr>
            <a:r>
              <a:rPr lang="en-US" sz="1800" dirty="0" smtClean="0"/>
              <a:t>*</a:t>
            </a:r>
            <a:r>
              <a:rPr lang="en-US" sz="1800" dirty="0"/>
              <a:t>more details </a:t>
            </a:r>
            <a:r>
              <a:rPr lang="en-US" sz="1800" dirty="0" smtClean="0">
                <a:hlinkClick r:id="rId2"/>
              </a:rPr>
              <a:t>here</a:t>
            </a:r>
            <a:endParaRPr lang="en-US" sz="1800" dirty="0"/>
          </a:p>
        </p:txBody>
      </p:sp>
      <p:sp>
        <p:nvSpPr>
          <p:cNvPr id="4" name="Slide Number Placeholder 3"/>
          <p:cNvSpPr>
            <a:spLocks noGrp="1"/>
          </p:cNvSpPr>
          <p:nvPr>
            <p:ph type="sldNum" sz="quarter" idx="4"/>
          </p:nvPr>
        </p:nvSpPr>
        <p:spPr/>
        <p:txBody>
          <a:bodyPr/>
          <a:lstStyle/>
          <a:p>
            <a:fld id="{24622018-BCAF-46D1-9976-282D219C8E90}" type="slidenum">
              <a:rPr lang="en-US" smtClean="0"/>
              <a:pPr/>
              <a:t>20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78633703"/>
              </p:ext>
            </p:extLst>
          </p:nvPr>
        </p:nvGraphicFramePr>
        <p:xfrm>
          <a:off x="457200" y="1447799"/>
          <a:ext cx="8229600" cy="3855400"/>
        </p:xfrm>
        <a:graphic>
          <a:graphicData uri="http://schemas.openxmlformats.org/drawingml/2006/table">
            <a:tbl>
              <a:tblPr firstRow="1" bandRow="1">
                <a:tableStyleId>{5C22544A-7EE6-4342-B048-85BDC9FD1C3A}</a:tableStyleId>
              </a:tblPr>
              <a:tblGrid>
                <a:gridCol w="6076060"/>
                <a:gridCol w="2153540"/>
              </a:tblGrid>
              <a:tr h="640080">
                <a:tc>
                  <a:txBody>
                    <a:bodyPr/>
                    <a:lstStyle/>
                    <a:p>
                      <a:r>
                        <a:rPr lang="en-US" dirty="0" smtClean="0"/>
                        <a:t>Function</a:t>
                      </a:r>
                      <a:endParaRPr lang="en-US" dirty="0"/>
                    </a:p>
                  </a:txBody>
                  <a:tcPr/>
                </a:tc>
                <a:tc>
                  <a:txBody>
                    <a:bodyPr/>
                    <a:lstStyle/>
                    <a:p>
                      <a:r>
                        <a:rPr lang="en-US" dirty="0" smtClean="0"/>
                        <a:t>Action </a:t>
                      </a:r>
                    </a:p>
                    <a:p>
                      <a:r>
                        <a:rPr lang="en-US" dirty="0" smtClean="0"/>
                        <a:t>(DocuSign Term)</a:t>
                      </a:r>
                      <a:endParaRPr lang="en-US" dirty="0"/>
                    </a:p>
                  </a:txBody>
                  <a:tcPr/>
                </a:tc>
              </a:tr>
              <a:tr h="1197864">
                <a:tc>
                  <a:txBody>
                    <a:bodyPr/>
                    <a:lstStyle/>
                    <a:p>
                      <a:r>
                        <a:rPr lang="en-US" sz="1800" b="0" i="0" kern="1200" dirty="0" smtClean="0">
                          <a:solidFill>
                            <a:schemeClr val="dk1"/>
                          </a:solidFill>
                          <a:effectLst/>
                          <a:latin typeface="+mn-lt"/>
                          <a:ea typeface="+mn-ea"/>
                          <a:cs typeface="+mn-cs"/>
                        </a:rPr>
                        <a:t>Fill in name and email for subsequent recipients; can also void envelope or correct recipient names or emails until those recipients have taken action</a:t>
                      </a:r>
                      <a:endParaRPr lang="en-US" dirty="0"/>
                    </a:p>
                  </a:txBody>
                  <a:tcPr/>
                </a:tc>
                <a:tc>
                  <a:txBody>
                    <a:bodyPr/>
                    <a:lstStyle/>
                    <a:p>
                      <a:r>
                        <a:rPr lang="en-US" sz="1800" b="0" i="0" kern="1200" dirty="0" smtClean="0">
                          <a:solidFill>
                            <a:schemeClr val="dk1"/>
                          </a:solidFill>
                          <a:effectLst/>
                          <a:latin typeface="+mn-lt"/>
                          <a:ea typeface="+mn-ea"/>
                          <a:cs typeface="+mn-cs"/>
                        </a:rPr>
                        <a:t>Manage recipients</a:t>
                      </a:r>
                      <a:endParaRPr lang="en-US" dirty="0"/>
                    </a:p>
                  </a:txBody>
                  <a:tcPr/>
                </a:tc>
              </a:tr>
              <a:tr h="1008728">
                <a:tc>
                  <a:txBody>
                    <a:bodyPr/>
                    <a:lstStyle/>
                    <a:p>
                      <a:r>
                        <a:rPr lang="en-US" sz="1800" b="0" i="0" kern="1200" dirty="0" smtClean="0">
                          <a:solidFill>
                            <a:schemeClr val="dk1"/>
                          </a:solidFill>
                          <a:effectLst/>
                          <a:latin typeface="+mn-lt"/>
                          <a:ea typeface="+mn-ea"/>
                          <a:cs typeface="+mn-cs"/>
                        </a:rPr>
                        <a:t>Fill in name and email for subsequent recipients; can also void envelope but cannot correct recipient information once sent</a:t>
                      </a:r>
                      <a:endParaRPr lang="en-US" dirty="0"/>
                    </a:p>
                  </a:txBody>
                  <a:tcPr/>
                </a:tc>
                <a:tc>
                  <a:txBody>
                    <a:bodyPr/>
                    <a:lstStyle/>
                    <a:p>
                      <a:r>
                        <a:rPr lang="en-US" sz="1800" b="0" i="0" kern="1200" dirty="0" smtClean="0">
                          <a:solidFill>
                            <a:schemeClr val="dk1"/>
                          </a:solidFill>
                          <a:effectLst/>
                          <a:latin typeface="+mn-lt"/>
                          <a:ea typeface="+mn-ea"/>
                          <a:cs typeface="+mn-cs"/>
                        </a:rPr>
                        <a:t>Address recipients</a:t>
                      </a:r>
                      <a:endParaRPr lang="en-US" dirty="0"/>
                    </a:p>
                  </a:txBody>
                  <a:tcPr/>
                </a:tc>
              </a:tr>
              <a:tr h="1008728">
                <a:tc>
                  <a:txBody>
                    <a:bodyPr/>
                    <a:lstStyle/>
                    <a:p>
                      <a:r>
                        <a:rPr lang="en-US" sz="1800" b="0" i="0" kern="1200" dirty="0" smtClean="0">
                          <a:solidFill>
                            <a:schemeClr val="dk1"/>
                          </a:solidFill>
                          <a:effectLst/>
                          <a:latin typeface="+mn-lt"/>
                          <a:ea typeface="+mn-ea"/>
                          <a:cs typeface="+mn-cs"/>
                        </a:rPr>
                        <a:t>Receive a copy of the envelope, for viewing only; will</a:t>
                      </a:r>
                      <a:r>
                        <a:rPr lang="en-US" sz="1800" b="0" i="0" kern="1200" baseline="0" dirty="0" smtClean="0">
                          <a:solidFill>
                            <a:schemeClr val="dk1"/>
                          </a:solidFill>
                          <a:effectLst/>
                          <a:latin typeface="+mn-lt"/>
                          <a:ea typeface="+mn-ea"/>
                          <a:cs typeface="+mn-cs"/>
                        </a:rPr>
                        <a:t> not route to next recipient until this user has actually viewed document</a:t>
                      </a:r>
                      <a:endParaRPr lang="en-US" dirty="0"/>
                    </a:p>
                  </a:txBody>
                  <a:tcPr/>
                </a:tc>
                <a:tc>
                  <a:txBody>
                    <a:bodyPr/>
                    <a:lstStyle/>
                    <a:p>
                      <a:r>
                        <a:rPr lang="en-US" sz="1800" b="0" i="0" kern="1200" dirty="0" smtClean="0">
                          <a:solidFill>
                            <a:schemeClr val="dk1"/>
                          </a:solidFill>
                          <a:effectLst/>
                          <a:latin typeface="+mn-lt"/>
                          <a:ea typeface="+mn-ea"/>
                          <a:cs typeface="+mn-cs"/>
                        </a:rPr>
                        <a:t>Acknowledge receipt</a:t>
                      </a:r>
                      <a:endParaRPr lang="en-US" dirty="0"/>
                    </a:p>
                  </a:txBody>
                  <a:tcPr/>
                </a:tc>
              </a:tr>
            </a:tbl>
          </a:graphicData>
        </a:graphic>
      </p:graphicFrame>
    </p:spTree>
    <p:extLst>
      <p:ext uri="{BB962C8B-B14F-4D97-AF65-F5344CB8AC3E}">
        <p14:creationId xmlns:p14="http://schemas.microsoft.com/office/powerpoint/2010/main" val="2174605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Customizing email messages</a:t>
            </a:r>
            <a:endParaRPr lang="en-US" dirty="0"/>
          </a:p>
        </p:txBody>
      </p:sp>
      <p:sp>
        <p:nvSpPr>
          <p:cNvPr id="4" name="Slide Number Placeholder 3"/>
          <p:cNvSpPr>
            <a:spLocks noGrp="1"/>
          </p:cNvSpPr>
          <p:nvPr>
            <p:ph type="sldNum" sz="quarter" idx="4"/>
          </p:nvPr>
        </p:nvSpPr>
        <p:spPr/>
        <p:txBody>
          <a:bodyPr/>
          <a:lstStyle/>
          <a:p>
            <a:fld id="{24622018-BCAF-46D1-9976-282D219C8E90}" type="slidenum">
              <a:rPr lang="en-US" smtClean="0"/>
              <a:pPr/>
              <a:t>21</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76425"/>
            <a:ext cx="8381999" cy="2629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6681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228600"/>
            <a:ext cx="8229600" cy="1143000"/>
          </a:xfrm>
        </p:spPr>
        <p:txBody>
          <a:bodyPr>
            <a:normAutofit/>
          </a:bodyPr>
          <a:lstStyle/>
          <a:p>
            <a:r>
              <a:rPr lang="en-US" dirty="0" smtClean="0"/>
              <a:t>Settings</a:t>
            </a:r>
            <a:endParaRPr lang="en-US" dirty="0"/>
          </a:p>
        </p:txBody>
      </p:sp>
      <p:sp>
        <p:nvSpPr>
          <p:cNvPr id="4" name="Slide Number Placeholder 3"/>
          <p:cNvSpPr>
            <a:spLocks noGrp="1"/>
          </p:cNvSpPr>
          <p:nvPr>
            <p:ph type="sldNum" sz="quarter" idx="4"/>
          </p:nvPr>
        </p:nvSpPr>
        <p:spPr/>
        <p:txBody>
          <a:bodyPr/>
          <a:lstStyle/>
          <a:p>
            <a:fld id="{24622018-BCAF-46D1-9976-282D219C8E90}" type="slidenum">
              <a:rPr lang="en-US" smtClean="0"/>
              <a:pPr/>
              <a:t>22</a:t>
            </a:fld>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8458200" cy="4562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9571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Assigning tags and data fields</a:t>
            </a:r>
            <a:endParaRPr lang="en-US" dirty="0"/>
          </a:p>
        </p:txBody>
      </p:sp>
      <p:sp>
        <p:nvSpPr>
          <p:cNvPr id="4" name="Slide Number Placeholder 3"/>
          <p:cNvSpPr>
            <a:spLocks noGrp="1"/>
          </p:cNvSpPr>
          <p:nvPr>
            <p:ph type="sldNum" sz="quarter" idx="4"/>
          </p:nvPr>
        </p:nvSpPr>
        <p:spPr/>
        <p:txBody>
          <a:bodyPr/>
          <a:lstStyle/>
          <a:p>
            <a:fld id="{24622018-BCAF-46D1-9976-282D219C8E90}" type="slidenum">
              <a:rPr lang="en-US" smtClean="0"/>
              <a:pPr/>
              <a:t>23</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5371511" cy="4848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1695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Sending the envelopes</a:t>
            </a:r>
            <a:endParaRPr lang="en-US" dirty="0"/>
          </a:p>
        </p:txBody>
      </p:sp>
      <p:sp>
        <p:nvSpPr>
          <p:cNvPr id="3" name="Content Placeholder 2"/>
          <p:cNvSpPr>
            <a:spLocks noGrp="1"/>
          </p:cNvSpPr>
          <p:nvPr>
            <p:ph idx="1"/>
          </p:nvPr>
        </p:nvSpPr>
        <p:spPr/>
        <p:txBody>
          <a:bodyPr/>
          <a:lstStyle/>
          <a:p>
            <a:r>
              <a:rPr lang="en-US" dirty="0" smtClean="0"/>
              <a:t>Log into DocuSign via </a:t>
            </a:r>
            <a:r>
              <a:rPr lang="en-US" dirty="0" err="1" smtClean="0"/>
              <a:t>MyAccess</a:t>
            </a:r>
            <a:endParaRPr lang="en-US" dirty="0" smtClean="0"/>
          </a:p>
          <a:p>
            <a:r>
              <a:rPr lang="en-US" dirty="0" smtClean="0"/>
              <a:t>On the DocuSign Home Screen, select </a:t>
            </a:r>
            <a:r>
              <a:rPr lang="en-US" b="1" dirty="0" smtClean="0"/>
              <a:t>Start a New Envelope</a:t>
            </a:r>
            <a:endParaRPr lang="en-US" b="1" dirty="0"/>
          </a:p>
        </p:txBody>
      </p:sp>
      <p:sp>
        <p:nvSpPr>
          <p:cNvPr id="4" name="Slide Number Placeholder 3"/>
          <p:cNvSpPr>
            <a:spLocks noGrp="1"/>
          </p:cNvSpPr>
          <p:nvPr>
            <p:ph type="sldNum" sz="quarter" idx="4"/>
          </p:nvPr>
        </p:nvSpPr>
        <p:spPr/>
        <p:txBody>
          <a:bodyPr/>
          <a:lstStyle/>
          <a:p>
            <a:fld id="{24622018-BCAF-46D1-9976-282D219C8E90}" type="slidenum">
              <a:rPr lang="en-US" smtClean="0"/>
              <a:pPr/>
              <a:t>24</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200400"/>
            <a:ext cx="5151120" cy="2918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2129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the template</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Slide Number Placeholder 3"/>
          <p:cNvSpPr>
            <a:spLocks noGrp="1"/>
          </p:cNvSpPr>
          <p:nvPr>
            <p:ph type="sldNum" sz="quarter" idx="4"/>
          </p:nvPr>
        </p:nvSpPr>
        <p:spPr/>
        <p:txBody>
          <a:bodyPr/>
          <a:lstStyle/>
          <a:p>
            <a:fld id="{24622018-BCAF-46D1-9976-282D219C8E90}" type="slidenum">
              <a:rPr lang="en-US" smtClean="0"/>
              <a:pPr/>
              <a:t>25</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 y="1295400"/>
            <a:ext cx="8453764" cy="4922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4"/>
          <p:cNvSpPr/>
          <p:nvPr/>
        </p:nvSpPr>
        <p:spPr>
          <a:xfrm rot="1190792">
            <a:off x="1693433" y="2725631"/>
            <a:ext cx="1296503" cy="304800"/>
          </a:xfrm>
          <a:prstGeom prst="lef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95600" y="2878031"/>
            <a:ext cx="1905000" cy="523220"/>
          </a:xfrm>
          <a:prstGeom prst="rect">
            <a:avLst/>
          </a:prstGeom>
          <a:solidFill>
            <a:schemeClr val="accent1">
              <a:lumMod val="40000"/>
              <a:lumOff val="60000"/>
            </a:schemeClr>
          </a:solidFill>
          <a:ln w="28575">
            <a:solidFill>
              <a:schemeClr val="tx2"/>
            </a:solidFill>
          </a:ln>
        </p:spPr>
        <p:txBody>
          <a:bodyPr wrap="square" rtlCol="0">
            <a:spAutoFit/>
          </a:bodyPr>
          <a:lstStyle/>
          <a:p>
            <a:r>
              <a:rPr lang="en-US" sz="1400" dirty="0" smtClean="0"/>
              <a:t>Click on </a:t>
            </a:r>
            <a:r>
              <a:rPr lang="en-US" sz="1400" b="1" dirty="0" smtClean="0"/>
              <a:t>Choose an Online Document</a:t>
            </a:r>
            <a:endParaRPr lang="en-US" sz="1400" dirty="0"/>
          </a:p>
        </p:txBody>
      </p:sp>
    </p:spTree>
    <p:extLst>
      <p:ext uri="{BB962C8B-B14F-4D97-AF65-F5344CB8AC3E}">
        <p14:creationId xmlns:p14="http://schemas.microsoft.com/office/powerpoint/2010/main" val="2228134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the template</a:t>
            </a:r>
            <a:endParaRPr lang="en-US" dirty="0"/>
          </a:p>
        </p:txBody>
      </p:sp>
      <p:sp>
        <p:nvSpPr>
          <p:cNvPr id="4" name="Slide Number Placeholder 3"/>
          <p:cNvSpPr>
            <a:spLocks noGrp="1"/>
          </p:cNvSpPr>
          <p:nvPr>
            <p:ph type="sldNum" sz="quarter" idx="4"/>
          </p:nvPr>
        </p:nvSpPr>
        <p:spPr/>
        <p:txBody>
          <a:bodyPr/>
          <a:lstStyle/>
          <a:p>
            <a:fld id="{24622018-BCAF-46D1-9976-282D219C8E90}" type="slidenum">
              <a:rPr lang="en-US" smtClean="0"/>
              <a:pPr/>
              <a:t>26</a:t>
            </a:fld>
            <a:endParaRPr lang="en-US"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6264" y="1600200"/>
            <a:ext cx="777147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042160"/>
            <a:ext cx="4863162"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Left Arrow 5"/>
          <p:cNvSpPr/>
          <p:nvPr/>
        </p:nvSpPr>
        <p:spPr>
          <a:xfrm>
            <a:off x="2819399" y="2974848"/>
            <a:ext cx="1059981" cy="242316"/>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79380" y="2895601"/>
            <a:ext cx="2369020" cy="830997"/>
          </a:xfrm>
          <a:prstGeom prst="rect">
            <a:avLst/>
          </a:prstGeom>
          <a:solidFill>
            <a:schemeClr val="accent4">
              <a:lumMod val="60000"/>
              <a:lumOff val="40000"/>
            </a:schemeClr>
          </a:solidFill>
          <a:ln w="28575">
            <a:solidFill>
              <a:schemeClr val="tx2"/>
            </a:solidFill>
          </a:ln>
        </p:spPr>
        <p:txBody>
          <a:bodyPr wrap="square" rtlCol="0">
            <a:spAutoFit/>
          </a:bodyPr>
          <a:lstStyle/>
          <a:p>
            <a:r>
              <a:rPr lang="en-US" sz="1200" dirty="0" smtClean="0"/>
              <a:t>Select either ‘My Templates’ or ‘Shared Templates’ or a subfolder where you may have placed the template</a:t>
            </a:r>
            <a:endParaRPr lang="en-US" sz="1200" dirty="0"/>
          </a:p>
        </p:txBody>
      </p:sp>
    </p:spTree>
    <p:extLst>
      <p:ext uri="{BB962C8B-B14F-4D97-AF65-F5344CB8AC3E}">
        <p14:creationId xmlns:p14="http://schemas.microsoft.com/office/powerpoint/2010/main" val="168098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the Template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fld id="{24622018-BCAF-46D1-9976-282D219C8E90}" type="slidenum">
              <a:rPr lang="en-US" smtClean="0"/>
              <a:pPr/>
              <a:t>27</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264" y="1600200"/>
            <a:ext cx="777147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042160"/>
            <a:ext cx="4863162"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119" y="2042161"/>
            <a:ext cx="5241081" cy="2774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rot="18430883">
            <a:off x="3015052" y="3302721"/>
            <a:ext cx="1371600" cy="25336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rot="21015089">
            <a:off x="2144152" y="4249418"/>
            <a:ext cx="1219200" cy="2286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195624" y="3790748"/>
            <a:ext cx="2519376" cy="523220"/>
          </a:xfrm>
          <a:prstGeom prst="rect">
            <a:avLst/>
          </a:prstGeom>
          <a:solidFill>
            <a:schemeClr val="accent4">
              <a:lumMod val="60000"/>
              <a:lumOff val="40000"/>
            </a:schemeClr>
          </a:solidFill>
          <a:ln w="28575">
            <a:solidFill>
              <a:schemeClr val="tx2"/>
            </a:solidFill>
          </a:ln>
        </p:spPr>
        <p:txBody>
          <a:bodyPr wrap="square" rtlCol="0">
            <a:spAutoFit/>
          </a:bodyPr>
          <a:lstStyle/>
          <a:p>
            <a:r>
              <a:rPr lang="en-US" sz="1400" dirty="0" smtClean="0"/>
              <a:t>Check the box to select the template and then click </a:t>
            </a:r>
            <a:r>
              <a:rPr lang="en-US" sz="1400" b="1" dirty="0" smtClean="0"/>
              <a:t>Add</a:t>
            </a:r>
            <a:endParaRPr lang="en-US" sz="1400" dirty="0"/>
          </a:p>
        </p:txBody>
      </p:sp>
    </p:spTree>
    <p:extLst>
      <p:ext uri="{BB962C8B-B14F-4D97-AF65-F5344CB8AC3E}">
        <p14:creationId xmlns:p14="http://schemas.microsoft.com/office/powerpoint/2010/main" val="1320870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Sending envelope with template</a:t>
            </a:r>
            <a:endParaRPr lang="en-US" dirty="0"/>
          </a:p>
        </p:txBody>
      </p:sp>
      <p:sp>
        <p:nvSpPr>
          <p:cNvPr id="4" name="Slide Number Placeholder 3"/>
          <p:cNvSpPr>
            <a:spLocks noGrp="1"/>
          </p:cNvSpPr>
          <p:nvPr>
            <p:ph type="sldNum" sz="quarter" idx="4"/>
          </p:nvPr>
        </p:nvSpPr>
        <p:spPr/>
        <p:txBody>
          <a:bodyPr/>
          <a:lstStyle/>
          <a:p>
            <a:fld id="{24622018-BCAF-46D1-9976-282D219C8E90}" type="slidenum">
              <a:rPr lang="en-US" smtClean="0"/>
              <a:pPr/>
              <a:t>28</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6202819" cy="5010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480561" y="4046993"/>
            <a:ext cx="3962400" cy="2031325"/>
          </a:xfrm>
          <a:prstGeom prst="rect">
            <a:avLst/>
          </a:prstGeom>
          <a:solidFill>
            <a:schemeClr val="accent4">
              <a:lumMod val="60000"/>
              <a:lumOff val="40000"/>
            </a:schemeClr>
          </a:solidFill>
          <a:ln w="38100">
            <a:solidFill>
              <a:schemeClr val="tx2"/>
            </a:solidFill>
          </a:ln>
        </p:spPr>
        <p:txBody>
          <a:bodyPr wrap="square" rtlCol="0">
            <a:spAutoFit/>
          </a:bodyPr>
          <a:lstStyle/>
          <a:p>
            <a:r>
              <a:rPr lang="en-US" dirty="0" smtClean="0"/>
              <a:t>Document, tagging, routing, and email messaging are all imported.  You can customize this envelope by filling in any blank recipients, adding another document, editing the email message, or modifying the workflow.  When ready, press </a:t>
            </a:r>
            <a:r>
              <a:rPr lang="en-US" b="1" dirty="0" smtClean="0"/>
              <a:t>Send Now.</a:t>
            </a:r>
            <a:endParaRPr lang="en-US" dirty="0"/>
          </a:p>
        </p:txBody>
      </p:sp>
      <p:sp>
        <p:nvSpPr>
          <p:cNvPr id="6" name="Oval 5"/>
          <p:cNvSpPr/>
          <p:nvPr/>
        </p:nvSpPr>
        <p:spPr>
          <a:xfrm>
            <a:off x="3429001" y="2667000"/>
            <a:ext cx="105156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590800" y="2362200"/>
            <a:ext cx="5867401" cy="307777"/>
          </a:xfrm>
          <a:prstGeom prst="rect">
            <a:avLst/>
          </a:prstGeom>
          <a:solidFill>
            <a:schemeClr val="accent4">
              <a:lumMod val="60000"/>
              <a:lumOff val="40000"/>
            </a:schemeClr>
          </a:solidFill>
          <a:ln w="28575">
            <a:solidFill>
              <a:schemeClr val="tx2"/>
            </a:solidFill>
          </a:ln>
        </p:spPr>
        <p:txBody>
          <a:bodyPr wrap="square" rtlCol="0">
            <a:spAutoFit/>
          </a:bodyPr>
          <a:lstStyle/>
          <a:p>
            <a:r>
              <a:rPr lang="en-US" sz="1400" b="1" dirty="0" smtClean="0"/>
              <a:t>IT Manager </a:t>
            </a:r>
            <a:r>
              <a:rPr lang="en-US" sz="1400" dirty="0" smtClean="0"/>
              <a:t>= role that needs recipient name and email to be entered</a:t>
            </a:r>
            <a:endParaRPr lang="en-US" sz="1400" dirty="0"/>
          </a:p>
        </p:txBody>
      </p:sp>
      <p:sp>
        <p:nvSpPr>
          <p:cNvPr id="8" name="Left Arrow 7"/>
          <p:cNvSpPr/>
          <p:nvPr/>
        </p:nvSpPr>
        <p:spPr>
          <a:xfrm rot="21247005">
            <a:off x="1602107" y="5726823"/>
            <a:ext cx="2968209" cy="18971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0046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Progress</a:t>
            </a:r>
            <a:endParaRPr lang="en-US" dirty="0"/>
          </a:p>
        </p:txBody>
      </p:sp>
      <p:sp>
        <p:nvSpPr>
          <p:cNvPr id="3" name="Content Placeholder 2"/>
          <p:cNvSpPr>
            <a:spLocks noGrp="1"/>
          </p:cNvSpPr>
          <p:nvPr>
            <p:ph idx="1"/>
          </p:nvPr>
        </p:nvSpPr>
        <p:spPr/>
        <p:txBody>
          <a:bodyPr/>
          <a:lstStyle/>
          <a:p>
            <a:r>
              <a:rPr lang="en-US" dirty="0" smtClean="0"/>
              <a:t>From anywhere in DocuSign, click on the </a:t>
            </a:r>
            <a:r>
              <a:rPr lang="en-US" b="1" dirty="0" smtClean="0"/>
              <a:t>Manage </a:t>
            </a:r>
            <a:r>
              <a:rPr lang="en-US" dirty="0" smtClean="0"/>
              <a:t>tab.</a:t>
            </a:r>
            <a:endParaRPr lang="en-US" dirty="0"/>
          </a:p>
        </p:txBody>
      </p:sp>
      <p:sp>
        <p:nvSpPr>
          <p:cNvPr id="4" name="Slide Number Placeholder 3"/>
          <p:cNvSpPr>
            <a:spLocks noGrp="1"/>
          </p:cNvSpPr>
          <p:nvPr>
            <p:ph type="sldNum" sz="quarter" idx="4"/>
          </p:nvPr>
        </p:nvSpPr>
        <p:spPr/>
        <p:txBody>
          <a:bodyPr/>
          <a:lstStyle/>
          <a:p>
            <a:fld id="{24622018-BCAF-46D1-9976-282D219C8E90}" type="slidenum">
              <a:rPr lang="en-US" smtClean="0"/>
              <a:pPr/>
              <a:t>29</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227" y="2743200"/>
            <a:ext cx="7208837"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7705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4294967295"/>
          </p:nvPr>
        </p:nvSpPr>
        <p:spPr>
          <a:xfrm>
            <a:off x="8616143" y="6021200"/>
            <a:ext cx="517525" cy="24447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14B75D6-B396-469D-969A-9F4CAD5260F3}" type="slidenum">
              <a:rPr lang="en-US" altLang="en-US" sz="1000">
                <a:solidFill>
                  <a:srgbClr val="0D6072"/>
                </a:solidFill>
              </a:rPr>
              <a:pPr eaLnBrk="1" hangingPunct="1"/>
              <a:t>3</a:t>
            </a:fld>
            <a:endParaRPr lang="en-US" altLang="en-US" sz="1000" dirty="0">
              <a:solidFill>
                <a:srgbClr val="0D6072"/>
              </a:solidFill>
            </a:endParaRPr>
          </a:p>
        </p:txBody>
      </p:sp>
      <p:sp>
        <p:nvSpPr>
          <p:cNvPr id="4099" name="Rectangle 2"/>
          <p:cNvSpPr>
            <a:spLocks noGrp="1" noChangeArrowheads="1"/>
          </p:cNvSpPr>
          <p:nvPr>
            <p:ph type="title"/>
          </p:nvPr>
        </p:nvSpPr>
        <p:spPr/>
        <p:txBody>
          <a:bodyPr/>
          <a:lstStyle/>
          <a:p>
            <a:pPr eaLnBrk="1" hangingPunct="1">
              <a:buClr>
                <a:schemeClr val="accent5"/>
              </a:buClr>
              <a:defRPr/>
            </a:pPr>
            <a:r>
              <a:rPr lang="en-US" dirty="0" smtClean="0">
                <a:solidFill>
                  <a:schemeClr val="accent6"/>
                </a:solidFill>
                <a:cs typeface="+mj-cs"/>
              </a:rPr>
              <a:t>Why DocuSign</a:t>
            </a:r>
            <a:r>
              <a:rPr lang="en-US" dirty="0">
                <a:solidFill>
                  <a:schemeClr val="accent6"/>
                </a:solidFill>
                <a:cs typeface="+mj-cs"/>
              </a:rPr>
              <a:t>?</a:t>
            </a:r>
          </a:p>
        </p:txBody>
      </p:sp>
      <p:sp>
        <p:nvSpPr>
          <p:cNvPr id="24579" name="Rectangle 3"/>
          <p:cNvSpPr>
            <a:spLocks noGrp="1" noChangeArrowheads="1"/>
          </p:cNvSpPr>
          <p:nvPr>
            <p:ph type="body" idx="1"/>
          </p:nvPr>
        </p:nvSpPr>
        <p:spPr>
          <a:xfrm>
            <a:off x="457200" y="1295400"/>
            <a:ext cx="8305800" cy="4094162"/>
          </a:xfrm>
        </p:spPr>
        <p:txBody>
          <a:bodyPr>
            <a:normAutofit fontScale="85000" lnSpcReduction="20000"/>
          </a:bodyPr>
          <a:lstStyle/>
          <a:p>
            <a:pPr marL="452628" lvl="1" indent="-342900" eaLnBrk="1" hangingPunct="1">
              <a:buClr>
                <a:schemeClr val="accent6"/>
              </a:buClr>
              <a:buFont typeface="Arial" panose="020B0604020202020204" pitchFamily="34" charset="0"/>
              <a:buChar char="•"/>
              <a:defRPr/>
            </a:pPr>
            <a:r>
              <a:rPr lang="en-US" dirty="0" smtClean="0"/>
              <a:t>DocuSign is a web-based electronic signature and workflow management application. </a:t>
            </a:r>
          </a:p>
          <a:p>
            <a:pPr marL="452628" lvl="1" indent="-342900" eaLnBrk="1" hangingPunct="1">
              <a:buClr>
                <a:schemeClr val="accent6"/>
              </a:buClr>
              <a:buFont typeface="Arial" panose="020B0604020202020204" pitchFamily="34" charset="0"/>
              <a:buChar char="•"/>
              <a:defRPr/>
            </a:pPr>
            <a:r>
              <a:rPr lang="en-US" dirty="0" smtClean="0"/>
              <a:t>It is becoming the UCSF campus solution for electronic signatures.</a:t>
            </a:r>
          </a:p>
          <a:p>
            <a:pPr marL="452628" lvl="1" indent="-342900" eaLnBrk="1" hangingPunct="1">
              <a:buClr>
                <a:schemeClr val="accent6"/>
              </a:buClr>
              <a:buFont typeface="Arial" panose="020B0604020202020204" pitchFamily="34" charset="0"/>
              <a:buChar char="•"/>
              <a:defRPr/>
            </a:pPr>
            <a:r>
              <a:rPr lang="en-US" dirty="0" smtClean="0"/>
              <a:t>It will significantly speed up processes that require signatures.</a:t>
            </a:r>
          </a:p>
          <a:p>
            <a:pPr marL="452628" lvl="1" indent="-342900">
              <a:defRPr/>
            </a:pPr>
            <a:r>
              <a:rPr lang="en-US" dirty="0" smtClean="0"/>
              <a:t>Users can sign </a:t>
            </a:r>
            <a:r>
              <a:rPr lang="en-US" dirty="0"/>
              <a:t>from anywhere and on any </a:t>
            </a:r>
            <a:r>
              <a:rPr lang="en-US" dirty="0" smtClean="0"/>
              <a:t>device</a:t>
            </a:r>
            <a:endParaRPr lang="en-US" b="1" dirty="0" smtClean="0"/>
          </a:p>
          <a:p>
            <a:pPr marL="452628" lvl="1" indent="-342900" eaLnBrk="1" hangingPunct="1">
              <a:buClr>
                <a:schemeClr val="accent6"/>
              </a:buClr>
              <a:buFont typeface="Arial" panose="020B0604020202020204" pitchFamily="34" charset="0"/>
              <a:buChar char="•"/>
              <a:defRPr/>
            </a:pPr>
            <a:r>
              <a:rPr lang="en-US" b="1" dirty="0" smtClean="0"/>
              <a:t>PAIN POINT: </a:t>
            </a:r>
            <a:r>
              <a:rPr lang="en-US" dirty="0" smtClean="0"/>
              <a:t>The current process of printing a form, signing it, scanning it, and then emailing it takes up too much administrative time and decreases efficiency. </a:t>
            </a:r>
          </a:p>
          <a:p>
            <a:pPr marL="109728" lvl="1" indent="0" eaLnBrk="1" hangingPunct="1">
              <a:buClr>
                <a:schemeClr val="accent3"/>
              </a:buClr>
              <a:buFontTx/>
              <a:buNone/>
              <a:defRPr/>
            </a:pPr>
            <a:endParaRPr lang="en-US" dirty="0" smtClean="0"/>
          </a:p>
          <a:p>
            <a:pPr marL="109728" lvl="1" indent="0" eaLnBrk="1" hangingPunct="1">
              <a:buClr>
                <a:schemeClr val="accent3"/>
              </a:buClr>
              <a:buFontTx/>
              <a:buNone/>
              <a:defRPr/>
            </a:pPr>
            <a:r>
              <a:rPr lang="en-US" dirty="0" smtClean="0"/>
              <a:t>  </a:t>
            </a:r>
            <a:endParaRPr lang="en-US" dirty="0"/>
          </a:p>
        </p:txBody>
      </p:sp>
      <p:pic>
        <p:nvPicPr>
          <p:cNvPr id="3074" name="Picture 3" descr="Docu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6229189"/>
            <a:ext cx="14001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390" y="4572000"/>
            <a:ext cx="2286000" cy="1521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4939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Progress</a:t>
            </a:r>
            <a:endParaRPr lang="en-US" dirty="0"/>
          </a:p>
        </p:txBody>
      </p:sp>
      <p:sp>
        <p:nvSpPr>
          <p:cNvPr id="4" name="Slide Number Placeholder 3"/>
          <p:cNvSpPr>
            <a:spLocks noGrp="1"/>
          </p:cNvSpPr>
          <p:nvPr>
            <p:ph type="sldNum" sz="quarter" idx="4"/>
          </p:nvPr>
        </p:nvSpPr>
        <p:spPr/>
        <p:txBody>
          <a:bodyPr/>
          <a:lstStyle/>
          <a:p>
            <a:fld id="{24622018-BCAF-46D1-9976-282D219C8E90}" type="slidenum">
              <a:rPr lang="en-US" smtClean="0"/>
              <a:pPr/>
              <a:t>30</a:t>
            </a:fld>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209038"/>
            <a:ext cx="8458200" cy="4928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4"/>
          <p:cNvSpPr/>
          <p:nvPr/>
        </p:nvSpPr>
        <p:spPr>
          <a:xfrm rot="20873963" flipV="1">
            <a:off x="914290" y="2131256"/>
            <a:ext cx="1447800" cy="152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09800" y="1600201"/>
            <a:ext cx="2133600" cy="833513"/>
          </a:xfrm>
          <a:prstGeom prst="rect">
            <a:avLst/>
          </a:prstGeom>
          <a:solidFill>
            <a:schemeClr val="accent4">
              <a:lumMod val="60000"/>
              <a:lumOff val="40000"/>
            </a:schemeClr>
          </a:solidFill>
          <a:ln w="28575">
            <a:solidFill>
              <a:schemeClr val="tx2">
                <a:lumMod val="75000"/>
              </a:schemeClr>
            </a:solidFill>
          </a:ln>
        </p:spPr>
        <p:txBody>
          <a:bodyPr wrap="square" rtlCol="0">
            <a:spAutoFit/>
          </a:bodyPr>
          <a:lstStyle/>
          <a:p>
            <a:r>
              <a:rPr lang="en-US" sz="1200" dirty="0" smtClean="0"/>
              <a:t>(1) Choose the appropriate folder to find the envelope </a:t>
            </a:r>
            <a:r>
              <a:rPr lang="en-US" sz="1200" i="1" dirty="0" smtClean="0"/>
              <a:t>(Inbox = you are a recipient; Sent = you sent it) </a:t>
            </a:r>
            <a:endParaRPr lang="en-US" sz="1200" i="1" dirty="0"/>
          </a:p>
        </p:txBody>
      </p:sp>
      <p:sp>
        <p:nvSpPr>
          <p:cNvPr id="8" name="TextBox 7"/>
          <p:cNvSpPr txBox="1"/>
          <p:nvPr/>
        </p:nvSpPr>
        <p:spPr>
          <a:xfrm>
            <a:off x="6569365" y="533400"/>
            <a:ext cx="1981200" cy="830997"/>
          </a:xfrm>
          <a:prstGeom prst="rect">
            <a:avLst/>
          </a:prstGeom>
          <a:solidFill>
            <a:schemeClr val="accent4">
              <a:lumMod val="60000"/>
              <a:lumOff val="40000"/>
            </a:schemeClr>
          </a:solidFill>
          <a:ln w="28575">
            <a:solidFill>
              <a:schemeClr val="tx2">
                <a:lumMod val="75000"/>
              </a:schemeClr>
            </a:solidFill>
          </a:ln>
        </p:spPr>
        <p:txBody>
          <a:bodyPr wrap="square" rtlCol="0">
            <a:spAutoFit/>
          </a:bodyPr>
          <a:lstStyle/>
          <a:p>
            <a:r>
              <a:rPr lang="en-US" sz="1200" dirty="0" smtClean="0"/>
              <a:t>(2)Then single-click on the envelope – either scroll through the folder or use the search function</a:t>
            </a:r>
            <a:endParaRPr lang="en-US" sz="1200" dirty="0"/>
          </a:p>
        </p:txBody>
      </p:sp>
      <p:sp>
        <p:nvSpPr>
          <p:cNvPr id="9" name="Left Arrow 8"/>
          <p:cNvSpPr/>
          <p:nvPr/>
        </p:nvSpPr>
        <p:spPr>
          <a:xfrm rot="19211730">
            <a:off x="4035429" y="1497681"/>
            <a:ext cx="2897415" cy="297597"/>
          </a:xfrm>
          <a:prstGeom prst="leftArrow">
            <a:avLst>
              <a:gd name="adj1" fmla="val 51378"/>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rot="20431383">
            <a:off x="6934441" y="1352854"/>
            <a:ext cx="913572" cy="296758"/>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219200" y="3429000"/>
            <a:ext cx="4724400" cy="2708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ine Callout 1 19"/>
          <p:cNvSpPr/>
          <p:nvPr/>
        </p:nvSpPr>
        <p:spPr>
          <a:xfrm>
            <a:off x="6215380" y="3820160"/>
            <a:ext cx="1143000" cy="609600"/>
          </a:xfrm>
          <a:prstGeom prst="borderCallout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ine Callout 1 20"/>
          <p:cNvSpPr/>
          <p:nvPr/>
        </p:nvSpPr>
        <p:spPr>
          <a:xfrm>
            <a:off x="5562600" y="5628640"/>
            <a:ext cx="1066800" cy="609600"/>
          </a:xfrm>
          <a:prstGeom prst="borderCallout1">
            <a:avLst>
              <a:gd name="adj1" fmla="val 18750"/>
              <a:gd name="adj2" fmla="val -8333"/>
              <a:gd name="adj3" fmla="val -109166"/>
              <a:gd name="adj4" fmla="val -8119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ine Callout 1 21"/>
          <p:cNvSpPr/>
          <p:nvPr/>
        </p:nvSpPr>
        <p:spPr>
          <a:xfrm>
            <a:off x="6177280" y="4592320"/>
            <a:ext cx="1219200" cy="609600"/>
          </a:xfrm>
          <a:prstGeom prst="borderCallout1">
            <a:avLst>
              <a:gd name="adj1" fmla="val 18750"/>
              <a:gd name="adj2" fmla="val -8333"/>
              <a:gd name="adj3" fmla="val 19167"/>
              <a:gd name="adj4" fmla="val -1483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628640" y="5598160"/>
            <a:ext cx="1037245" cy="461665"/>
          </a:xfrm>
          <a:prstGeom prst="rect">
            <a:avLst/>
          </a:prstGeom>
          <a:noFill/>
        </p:spPr>
        <p:txBody>
          <a:bodyPr wrap="square" rtlCol="0">
            <a:spAutoFit/>
          </a:bodyPr>
          <a:lstStyle/>
          <a:p>
            <a:r>
              <a:rPr lang="en-US" sz="1200" i="1" dirty="0" smtClean="0"/>
              <a:t>Italics</a:t>
            </a:r>
            <a:r>
              <a:rPr lang="en-US" sz="1200" dirty="0" smtClean="0"/>
              <a:t> - Future </a:t>
            </a:r>
            <a:r>
              <a:rPr lang="en-US" sz="1200" dirty="0" smtClean="0"/>
              <a:t>step </a:t>
            </a:r>
            <a:endParaRPr lang="en-US" sz="1200" dirty="0"/>
          </a:p>
        </p:txBody>
      </p:sp>
      <p:sp>
        <p:nvSpPr>
          <p:cNvPr id="11" name="TextBox 10"/>
          <p:cNvSpPr txBox="1"/>
          <p:nvPr/>
        </p:nvSpPr>
        <p:spPr>
          <a:xfrm>
            <a:off x="6248399" y="4592320"/>
            <a:ext cx="1142827" cy="461665"/>
          </a:xfrm>
          <a:prstGeom prst="rect">
            <a:avLst/>
          </a:prstGeom>
          <a:noFill/>
        </p:spPr>
        <p:txBody>
          <a:bodyPr wrap="square" rtlCol="0">
            <a:spAutoFit/>
          </a:bodyPr>
          <a:lstStyle/>
          <a:p>
            <a:r>
              <a:rPr lang="en-US" sz="1200" b="1" dirty="0" smtClean="0"/>
              <a:t>Bold</a:t>
            </a:r>
            <a:r>
              <a:rPr lang="en-US" sz="1200" dirty="0" smtClean="0"/>
              <a:t> – current step</a:t>
            </a:r>
            <a:endParaRPr lang="en-US" sz="1200" dirty="0"/>
          </a:p>
        </p:txBody>
      </p:sp>
      <p:sp>
        <p:nvSpPr>
          <p:cNvPr id="24" name="TextBox 23"/>
          <p:cNvSpPr txBox="1"/>
          <p:nvPr/>
        </p:nvSpPr>
        <p:spPr>
          <a:xfrm>
            <a:off x="6215380" y="3820160"/>
            <a:ext cx="1023620" cy="461665"/>
          </a:xfrm>
          <a:prstGeom prst="rect">
            <a:avLst/>
          </a:prstGeom>
          <a:noFill/>
        </p:spPr>
        <p:txBody>
          <a:bodyPr wrap="square" rtlCol="0">
            <a:spAutoFit/>
          </a:bodyPr>
          <a:lstStyle/>
          <a:p>
            <a:r>
              <a:rPr lang="en-US" sz="1200" dirty="0" smtClean="0"/>
              <a:t>Completed step</a:t>
            </a:r>
            <a:endParaRPr lang="en-US" sz="1200" dirty="0"/>
          </a:p>
        </p:txBody>
      </p:sp>
    </p:spTree>
    <p:extLst>
      <p:ext uri="{BB962C8B-B14F-4D97-AF65-F5344CB8AC3E}">
        <p14:creationId xmlns:p14="http://schemas.microsoft.com/office/powerpoint/2010/main" val="246738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000"/>
                                        <p:tgtEl>
                                          <p:spTgt spid="22"/>
                                        </p:tgtEl>
                                      </p:cBhvr>
                                    </p:animEffect>
                                    <p:anim calcmode="lin" valueType="num">
                                      <p:cBhvr>
                                        <p:cTn id="21" dur="1000" fill="hold"/>
                                        <p:tgtEl>
                                          <p:spTgt spid="22"/>
                                        </p:tgtEl>
                                        <p:attrNameLst>
                                          <p:attrName>ppt_x</p:attrName>
                                        </p:attrNameLst>
                                      </p:cBhvr>
                                      <p:tavLst>
                                        <p:tav tm="0">
                                          <p:val>
                                            <p:strVal val="#ppt_x"/>
                                          </p:val>
                                        </p:tav>
                                        <p:tav tm="100000">
                                          <p:val>
                                            <p:strVal val="#ppt_x"/>
                                          </p:val>
                                        </p:tav>
                                      </p:tavLst>
                                    </p:anim>
                                    <p:anim calcmode="lin" valueType="num">
                                      <p:cBhvr>
                                        <p:cTn id="2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en-US"/>
          </a:p>
        </p:txBody>
      </p:sp>
      <p:sp>
        <p:nvSpPr>
          <p:cNvPr id="5" name="Slide Number Placeholder 4"/>
          <p:cNvSpPr>
            <a:spLocks noGrp="1"/>
          </p:cNvSpPr>
          <p:nvPr>
            <p:ph type="sldNum" sz="quarter" idx="12"/>
          </p:nvPr>
        </p:nvSpPr>
        <p:spPr/>
        <p:txBody>
          <a:bodyPr/>
          <a:lstStyle/>
          <a:p>
            <a:fld id="{24622018-BCAF-46D1-9976-282D219C8E90}" type="slidenum">
              <a:rPr lang="en-US" smtClean="0"/>
              <a:t>31</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954962"/>
            <a:ext cx="4648200" cy="521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405120" y="3962400"/>
            <a:ext cx="3129280" cy="923330"/>
          </a:xfrm>
          <a:prstGeom prst="rect">
            <a:avLst/>
          </a:prstGeom>
          <a:noFill/>
          <a:ln w="28575">
            <a:solidFill>
              <a:srgbClr val="FF0000"/>
            </a:solidFill>
          </a:ln>
        </p:spPr>
        <p:txBody>
          <a:bodyPr wrap="square" rtlCol="0">
            <a:spAutoFit/>
          </a:bodyPr>
          <a:lstStyle/>
          <a:p>
            <a:r>
              <a:rPr lang="en-US" b="1" dirty="0" smtClean="0"/>
              <a:t>Signer </a:t>
            </a:r>
            <a:r>
              <a:rPr lang="en-US" dirty="0" smtClean="0"/>
              <a:t>receives an email </a:t>
            </a:r>
            <a:r>
              <a:rPr lang="en-US" dirty="0" smtClean="0"/>
              <a:t>notification that there is an invoice to be signed</a:t>
            </a:r>
            <a:endParaRPr lang="en-US" dirty="0"/>
          </a:p>
        </p:txBody>
      </p:sp>
      <p:sp>
        <p:nvSpPr>
          <p:cNvPr id="8" name="Right Arrow 7"/>
          <p:cNvSpPr/>
          <p:nvPr/>
        </p:nvSpPr>
        <p:spPr>
          <a:xfrm rot="11002012">
            <a:off x="3499869" y="5861248"/>
            <a:ext cx="16002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3400" y="381000"/>
            <a:ext cx="7315200" cy="646331"/>
          </a:xfrm>
          <a:prstGeom prst="rect">
            <a:avLst/>
          </a:prstGeom>
          <a:noFill/>
        </p:spPr>
        <p:txBody>
          <a:bodyPr wrap="square" rtlCol="0">
            <a:spAutoFit/>
          </a:bodyPr>
          <a:lstStyle/>
          <a:p>
            <a:r>
              <a:rPr lang="en-US" sz="3600" dirty="0" smtClean="0">
                <a:solidFill>
                  <a:schemeClr val="accent6"/>
                </a:solidFill>
              </a:rPr>
              <a:t>As a recipient </a:t>
            </a:r>
            <a:endParaRPr lang="en-US" sz="3600" dirty="0">
              <a:solidFill>
                <a:schemeClr val="accent6"/>
              </a:solidFill>
            </a:endParaRPr>
          </a:p>
        </p:txBody>
      </p:sp>
      <p:sp>
        <p:nvSpPr>
          <p:cNvPr id="11" name="TextBox 10"/>
          <p:cNvSpPr txBox="1"/>
          <p:nvPr/>
        </p:nvSpPr>
        <p:spPr>
          <a:xfrm>
            <a:off x="5410200" y="1447801"/>
            <a:ext cx="3124200" cy="1754326"/>
          </a:xfrm>
          <a:prstGeom prst="rect">
            <a:avLst/>
          </a:prstGeom>
          <a:noFill/>
          <a:ln w="28575">
            <a:solidFill>
              <a:schemeClr val="tx2">
                <a:lumMod val="75000"/>
              </a:schemeClr>
            </a:solidFill>
          </a:ln>
        </p:spPr>
        <p:txBody>
          <a:bodyPr wrap="square" rtlCol="0">
            <a:spAutoFit/>
          </a:bodyPr>
          <a:lstStyle/>
          <a:p>
            <a:r>
              <a:rPr lang="en-US" dirty="0" smtClean="0"/>
              <a:t>Tell your colleagues or business partners to look out for emails like this one.  Outlook will list the sender’s name, but it will always be formatted in this way. </a:t>
            </a:r>
            <a:endParaRPr lang="en-US" dirty="0"/>
          </a:p>
        </p:txBody>
      </p:sp>
    </p:spTree>
    <p:extLst>
      <p:ext uri="{BB962C8B-B14F-4D97-AF65-F5344CB8AC3E}">
        <p14:creationId xmlns:p14="http://schemas.microsoft.com/office/powerpoint/2010/main" val="124377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665" y="329746"/>
            <a:ext cx="8262670" cy="1096962"/>
          </a:xfrm>
        </p:spPr>
        <p:txBody>
          <a:bodyPr>
            <a:noAutofit/>
          </a:bodyPr>
          <a:lstStyle/>
          <a:p>
            <a:r>
              <a:rPr lang="en-US" sz="3200" dirty="0" smtClean="0"/>
              <a:t>Depending on </a:t>
            </a:r>
            <a:r>
              <a:rPr lang="en-US" sz="3200" dirty="0" smtClean="0"/>
              <a:t>their role in the DocuSign envelope, they may be directed to </a:t>
            </a:r>
            <a:r>
              <a:rPr lang="en-US" sz="3200" dirty="0" err="1" smtClean="0"/>
              <a:t>MyAccess</a:t>
            </a:r>
            <a:endParaRPr lang="en-US" sz="3200" dirty="0"/>
          </a:p>
        </p:txBody>
      </p:sp>
      <p:sp>
        <p:nvSpPr>
          <p:cNvPr id="5" name="Slide Number Placeholder 4"/>
          <p:cNvSpPr>
            <a:spLocks noGrp="1"/>
          </p:cNvSpPr>
          <p:nvPr>
            <p:ph type="sldNum" sz="quarter" idx="12"/>
          </p:nvPr>
        </p:nvSpPr>
        <p:spPr/>
        <p:txBody>
          <a:bodyPr/>
          <a:lstStyle/>
          <a:p>
            <a:fld id="{24622018-BCAF-46D1-9976-282D219C8E90}" type="slidenum">
              <a:rPr lang="en-US" smtClean="0"/>
              <a:t>32</a:t>
            </a:fld>
            <a:endParaRPr lang="en-US"/>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52353" y="1788771"/>
            <a:ext cx="4248247" cy="304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457188"/>
            <a:ext cx="3919270" cy="3711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600200" y="5105400"/>
            <a:ext cx="5943600" cy="369332"/>
          </a:xfrm>
          <a:prstGeom prst="rect">
            <a:avLst/>
          </a:prstGeom>
          <a:noFill/>
          <a:ln>
            <a:noFill/>
          </a:ln>
        </p:spPr>
        <p:txBody>
          <a:bodyPr wrap="square" rtlCol="0">
            <a:spAutoFit/>
          </a:bodyPr>
          <a:lstStyle/>
          <a:p>
            <a:r>
              <a:rPr lang="en-US" dirty="0" smtClean="0"/>
              <a:t>Step 1					Step 2</a:t>
            </a:r>
            <a:endParaRPr lang="en-US" dirty="0"/>
          </a:p>
        </p:txBody>
      </p:sp>
      <p:sp>
        <p:nvSpPr>
          <p:cNvPr id="3" name="Oval 2"/>
          <p:cNvSpPr/>
          <p:nvPr/>
        </p:nvSpPr>
        <p:spPr>
          <a:xfrm>
            <a:off x="1371600" y="5023366"/>
            <a:ext cx="1371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43600" y="5023366"/>
            <a:ext cx="1371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spTree>
    <p:extLst>
      <p:ext uri="{BB962C8B-B14F-4D97-AF65-F5344CB8AC3E}">
        <p14:creationId xmlns:p14="http://schemas.microsoft.com/office/powerpoint/2010/main" val="427811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Home Page</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2"/>
          </p:nvPr>
        </p:nvSpPr>
        <p:spPr/>
        <p:txBody>
          <a:bodyPr/>
          <a:lstStyle/>
          <a:p>
            <a:fld id="{24622018-BCAF-46D1-9976-282D219C8E90}" type="slidenum">
              <a:rPr lang="en-US" smtClean="0"/>
              <a:t>33</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43" y="1143000"/>
            <a:ext cx="9104644" cy="4972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Left Arrow 8"/>
          <p:cNvSpPr/>
          <p:nvPr/>
        </p:nvSpPr>
        <p:spPr>
          <a:xfrm>
            <a:off x="1752600" y="2438400"/>
            <a:ext cx="1447800" cy="533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9000" y="5150069"/>
            <a:ext cx="1752600" cy="1384995"/>
          </a:xfrm>
          <a:prstGeom prst="rect">
            <a:avLst/>
          </a:prstGeom>
          <a:solidFill>
            <a:schemeClr val="accent4">
              <a:lumMod val="60000"/>
              <a:lumOff val="40000"/>
            </a:schemeClr>
          </a:solidFill>
          <a:ln w="28575">
            <a:solidFill>
              <a:srgbClr val="FF0000"/>
            </a:solidFill>
          </a:ln>
        </p:spPr>
        <p:txBody>
          <a:bodyPr wrap="square" rtlCol="0">
            <a:spAutoFit/>
          </a:bodyPr>
          <a:lstStyle/>
          <a:p>
            <a:r>
              <a:rPr lang="en-US" sz="1400" b="1" dirty="0" smtClean="0"/>
              <a:t>DocuSign ID Card:</a:t>
            </a:r>
          </a:p>
          <a:p>
            <a:r>
              <a:rPr lang="en-US" sz="1400" dirty="0" smtClean="0"/>
              <a:t>Displays your full name, email address, signature, and photo if you upload it</a:t>
            </a:r>
            <a:endParaRPr lang="en-US" sz="1400" dirty="0"/>
          </a:p>
        </p:txBody>
      </p:sp>
      <p:cxnSp>
        <p:nvCxnSpPr>
          <p:cNvPr id="10" name="Straight Arrow Connector 9"/>
          <p:cNvCxnSpPr/>
          <p:nvPr/>
        </p:nvCxnSpPr>
        <p:spPr>
          <a:xfrm flipH="1" flipV="1">
            <a:off x="2476500" y="5257800"/>
            <a:ext cx="8763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4468" y="1447800"/>
            <a:ext cx="1695450" cy="1070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p:cNvCxnSpPr/>
          <p:nvPr/>
        </p:nvCxnSpPr>
        <p:spPr>
          <a:xfrm flipV="1">
            <a:off x="6705600" y="2286000"/>
            <a:ext cx="658868" cy="4191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842766" y="2705100"/>
            <a:ext cx="1192268" cy="738664"/>
          </a:xfrm>
          <a:prstGeom prst="rect">
            <a:avLst/>
          </a:prstGeom>
          <a:solidFill>
            <a:schemeClr val="accent4">
              <a:lumMod val="60000"/>
              <a:lumOff val="40000"/>
            </a:schemeClr>
          </a:solidFill>
          <a:ln w="28575">
            <a:solidFill>
              <a:srgbClr val="FF0000"/>
            </a:solidFill>
          </a:ln>
        </p:spPr>
        <p:txBody>
          <a:bodyPr wrap="square" rtlCol="0">
            <a:spAutoFit/>
          </a:bodyPr>
          <a:lstStyle/>
          <a:p>
            <a:r>
              <a:rPr lang="en-US" sz="1400" dirty="0" smtClean="0"/>
              <a:t>UCSF DocuSign help</a:t>
            </a:r>
            <a:endParaRPr lang="en-US" sz="1400" dirty="0"/>
          </a:p>
        </p:txBody>
      </p:sp>
    </p:spTree>
    <p:extLst>
      <p:ext uri="{BB962C8B-B14F-4D97-AF65-F5344CB8AC3E}">
        <p14:creationId xmlns:p14="http://schemas.microsoft.com/office/powerpoint/2010/main" val="92717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622018-BCAF-46D1-9976-282D219C8E90}" type="slidenum">
              <a:rPr lang="en-US" smtClean="0"/>
              <a:t>34</a:t>
            </a:fld>
            <a:endParaRPr 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09" y="0"/>
            <a:ext cx="8971291" cy="6166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a:off x="1143000" y="3733800"/>
            <a:ext cx="1295400" cy="5334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676400" y="533400"/>
            <a:ext cx="4114800" cy="646331"/>
          </a:xfrm>
          <a:prstGeom prst="rect">
            <a:avLst/>
          </a:prstGeom>
          <a:solidFill>
            <a:schemeClr val="accent4">
              <a:lumMod val="40000"/>
              <a:lumOff val="60000"/>
            </a:schemeClr>
          </a:solidFill>
          <a:ln w="28575">
            <a:solidFill>
              <a:schemeClr val="tx2">
                <a:lumMod val="75000"/>
              </a:schemeClr>
            </a:solidFill>
          </a:ln>
        </p:spPr>
        <p:txBody>
          <a:bodyPr wrap="square" rtlCol="0">
            <a:spAutoFit/>
          </a:bodyPr>
          <a:lstStyle/>
          <a:p>
            <a:r>
              <a:rPr lang="en-US" dirty="0" smtClean="0"/>
              <a:t>If they are a signer, they will be directed to the signing screen.  </a:t>
            </a:r>
            <a:endParaRPr lang="en-US" dirty="0"/>
          </a:p>
        </p:txBody>
      </p:sp>
    </p:spTree>
    <p:extLst>
      <p:ext uri="{BB962C8B-B14F-4D97-AF65-F5344CB8AC3E}">
        <p14:creationId xmlns:p14="http://schemas.microsoft.com/office/powerpoint/2010/main" val="386473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622018-BCAF-46D1-9976-282D219C8E90}" type="slidenum">
              <a:rPr lang="en-US" smtClean="0"/>
              <a:t>35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83454" cy="6009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257800" y="1143000"/>
            <a:ext cx="2590800" cy="954107"/>
          </a:xfrm>
          <a:prstGeom prst="rect">
            <a:avLst/>
          </a:prstGeom>
          <a:solidFill>
            <a:schemeClr val="tx2">
              <a:lumMod val="20000"/>
              <a:lumOff val="80000"/>
            </a:schemeClr>
          </a:solidFill>
          <a:ln w="28575">
            <a:solidFill>
              <a:srgbClr val="FF0000"/>
            </a:solidFill>
          </a:ln>
        </p:spPr>
        <p:txBody>
          <a:bodyPr wrap="square" rtlCol="0">
            <a:spAutoFit/>
          </a:bodyPr>
          <a:lstStyle/>
          <a:p>
            <a:r>
              <a:rPr lang="en-US" sz="1400" dirty="0" smtClean="0"/>
              <a:t>Either just scroll down to the bottom of the page for signing or click the yellow </a:t>
            </a:r>
            <a:r>
              <a:rPr lang="en-US" sz="1400" b="1" dirty="0" smtClean="0"/>
              <a:t>Start </a:t>
            </a:r>
            <a:r>
              <a:rPr lang="en-US" sz="1400" dirty="0" smtClean="0"/>
              <a:t>tag to take you there.</a:t>
            </a:r>
            <a:endParaRPr lang="en-US" sz="1400" dirty="0"/>
          </a:p>
        </p:txBody>
      </p:sp>
      <p:sp>
        <p:nvSpPr>
          <p:cNvPr id="2" name="Oval 1"/>
          <p:cNvSpPr/>
          <p:nvPr/>
        </p:nvSpPr>
        <p:spPr>
          <a:xfrm>
            <a:off x="76200" y="990600"/>
            <a:ext cx="12192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595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2"/>
          </p:nvPr>
        </p:nvSpPr>
        <p:spPr/>
        <p:txBody>
          <a:bodyPr/>
          <a:lstStyle/>
          <a:p>
            <a:fld id="{24622018-BCAF-46D1-9976-282D219C8E90}" type="slidenum">
              <a:rPr lang="en-US" smtClean="0"/>
              <a:t>36</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22162"/>
            <a:ext cx="8636875" cy="5471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Up Arrow 5"/>
          <p:cNvSpPr/>
          <p:nvPr/>
        </p:nvSpPr>
        <p:spPr>
          <a:xfrm rot="20448303">
            <a:off x="1727403" y="3773134"/>
            <a:ext cx="381000" cy="8382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827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622018-BCAF-46D1-9976-282D219C8E90}" type="slidenum">
              <a:rPr lang="en-US" smtClean="0"/>
              <a:t>37</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0080"/>
            <a:ext cx="8564785" cy="5455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Up Arrow 5"/>
          <p:cNvSpPr/>
          <p:nvPr/>
        </p:nvSpPr>
        <p:spPr>
          <a:xfrm rot="21212568">
            <a:off x="436881" y="3682999"/>
            <a:ext cx="304800" cy="7620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724400" y="4459722"/>
            <a:ext cx="2743200" cy="1754326"/>
          </a:xfrm>
          <a:prstGeom prst="rect">
            <a:avLst/>
          </a:prstGeom>
          <a:noFill/>
          <a:ln w="38100">
            <a:solidFill>
              <a:srgbClr val="7030A0"/>
            </a:solidFill>
          </a:ln>
        </p:spPr>
        <p:txBody>
          <a:bodyPr wrap="square" rtlCol="0">
            <a:spAutoFit/>
          </a:bodyPr>
          <a:lstStyle/>
          <a:p>
            <a:r>
              <a:rPr lang="en-US" b="1" dirty="0" smtClean="0"/>
              <a:t>Done!  </a:t>
            </a:r>
            <a:r>
              <a:rPr lang="en-US" dirty="0" smtClean="0"/>
              <a:t>The invoice has now been routed to </a:t>
            </a:r>
            <a:r>
              <a:rPr lang="en-US" dirty="0" smtClean="0"/>
              <a:t>the next signer.  </a:t>
            </a:r>
            <a:r>
              <a:rPr lang="en-US" dirty="0" smtClean="0"/>
              <a:t>You and any other recipients can now log in to view signed invoice.  </a:t>
            </a:r>
            <a:endParaRPr lang="en-US" dirty="0"/>
          </a:p>
        </p:txBody>
      </p:sp>
    </p:spTree>
    <p:extLst>
      <p:ext uri="{BB962C8B-B14F-4D97-AF65-F5344CB8AC3E}">
        <p14:creationId xmlns:p14="http://schemas.microsoft.com/office/powerpoint/2010/main" val="313726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622018-BCAF-46D1-9976-282D219C8E90}" type="slidenum">
              <a:rPr lang="en-US" smtClean="0"/>
              <a:t>38</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1" y="228600"/>
            <a:ext cx="5501640" cy="5826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Up Arrow 5"/>
          <p:cNvSpPr/>
          <p:nvPr/>
        </p:nvSpPr>
        <p:spPr>
          <a:xfrm rot="2595131">
            <a:off x="1545355" y="3379833"/>
            <a:ext cx="381000" cy="7620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126480" y="1875472"/>
            <a:ext cx="2743200" cy="1754326"/>
          </a:xfrm>
          <a:prstGeom prst="rect">
            <a:avLst/>
          </a:prstGeom>
          <a:noFill/>
          <a:ln w="28575">
            <a:solidFill>
              <a:srgbClr val="7030A0"/>
            </a:solidFill>
          </a:ln>
        </p:spPr>
        <p:txBody>
          <a:bodyPr wrap="square" rtlCol="0">
            <a:spAutoFit/>
          </a:bodyPr>
          <a:lstStyle/>
          <a:p>
            <a:r>
              <a:rPr lang="en-US" dirty="0" smtClean="0"/>
              <a:t>Once the workflow is complete, the sender and all recipients </a:t>
            </a:r>
            <a:r>
              <a:rPr lang="en-US" dirty="0" smtClean="0"/>
              <a:t>receive this email with a secure link to log in and view the invoice.  </a:t>
            </a:r>
            <a:endParaRPr lang="en-US" dirty="0"/>
          </a:p>
        </p:txBody>
      </p:sp>
    </p:spTree>
    <p:extLst>
      <p:ext uri="{BB962C8B-B14F-4D97-AF65-F5344CB8AC3E}">
        <p14:creationId xmlns:p14="http://schemas.microsoft.com/office/powerpoint/2010/main" val="376570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Communicating to users</a:t>
            </a:r>
            <a:endParaRPr lang="en-US" dirty="0"/>
          </a:p>
        </p:txBody>
      </p:sp>
      <p:sp>
        <p:nvSpPr>
          <p:cNvPr id="3" name="Slide Number Placeholder 2"/>
          <p:cNvSpPr>
            <a:spLocks noGrp="1"/>
          </p:cNvSpPr>
          <p:nvPr>
            <p:ph type="sldNum" sz="quarter" idx="12"/>
          </p:nvPr>
        </p:nvSpPr>
        <p:spPr/>
        <p:txBody>
          <a:bodyPr/>
          <a:lstStyle/>
          <a:p>
            <a:fld id="{24622018-BCAF-46D1-9976-282D219C8E90}" type="slidenum">
              <a:rPr lang="en-US" smtClean="0"/>
              <a:pPr/>
              <a:t>39</a:t>
            </a:fld>
            <a:endParaRPr lang="en-US" dirty="0"/>
          </a:p>
        </p:txBody>
      </p:sp>
      <p:sp>
        <p:nvSpPr>
          <p:cNvPr id="4" name="TextBox 3"/>
          <p:cNvSpPr txBox="1"/>
          <p:nvPr/>
        </p:nvSpPr>
        <p:spPr>
          <a:xfrm>
            <a:off x="533400" y="1676400"/>
            <a:ext cx="7848600" cy="324704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Alert your </a:t>
            </a:r>
            <a:r>
              <a:rPr lang="en-US" dirty="0" smtClean="0"/>
              <a:t>signers and other recipients (cc, manage envelope, </a:t>
            </a:r>
            <a:r>
              <a:rPr lang="en-US" dirty="0" smtClean="0"/>
              <a:t>others) about</a:t>
            </a:r>
            <a:r>
              <a:rPr lang="en-US" dirty="0" smtClean="0"/>
              <a:t> </a:t>
            </a:r>
            <a:r>
              <a:rPr lang="en-US" dirty="0"/>
              <a:t>the upcoming </a:t>
            </a:r>
            <a:r>
              <a:rPr lang="en-US" dirty="0" smtClean="0"/>
              <a:t>change</a:t>
            </a:r>
          </a:p>
          <a:p>
            <a:pPr marL="742950" lvl="1" indent="-285750">
              <a:spcAft>
                <a:spcPts val="600"/>
              </a:spcAft>
              <a:buFont typeface="Arial" panose="020B0604020202020204" pitchFamily="34" charset="0"/>
              <a:buChar char="•"/>
            </a:pPr>
            <a:r>
              <a:rPr lang="en-US" dirty="0" smtClean="0"/>
              <a:t>Send them a sample or screenshots </a:t>
            </a:r>
          </a:p>
          <a:p>
            <a:pPr marL="285750" indent="-285750">
              <a:spcAft>
                <a:spcPts val="600"/>
              </a:spcAft>
              <a:buFont typeface="Arial" panose="020B0604020202020204" pitchFamily="34" charset="0"/>
              <a:buChar char="•"/>
            </a:pPr>
            <a:r>
              <a:rPr lang="en-US" dirty="0" smtClean="0"/>
              <a:t>Make sure that everyone understands your workflow</a:t>
            </a:r>
            <a:endParaRPr lang="en-US" dirty="0" smtClean="0"/>
          </a:p>
          <a:p>
            <a:pPr marL="1200150" lvl="2" indent="-285750">
              <a:spcAft>
                <a:spcPts val="600"/>
              </a:spcAft>
              <a:buFont typeface="Arial" panose="020B0604020202020204" pitchFamily="34" charset="0"/>
              <a:buChar char="•"/>
            </a:pPr>
            <a:r>
              <a:rPr lang="en-US" dirty="0" smtClean="0"/>
              <a:t>Let them know that they do not need to forward to the next person – </a:t>
            </a:r>
            <a:r>
              <a:rPr lang="en-US" b="1" dirty="0" smtClean="0"/>
              <a:t>DocuSign handles all routing</a:t>
            </a:r>
            <a:endParaRPr lang="en-US" dirty="0"/>
          </a:p>
          <a:p>
            <a:pPr marL="285750" indent="-285750">
              <a:spcAft>
                <a:spcPts val="600"/>
              </a:spcAft>
              <a:buFont typeface="Arial" panose="020B0604020202020204" pitchFamily="34" charset="0"/>
              <a:buChar char="•"/>
            </a:pPr>
            <a:r>
              <a:rPr lang="en-US" dirty="0" smtClean="0"/>
              <a:t>Set up any folder sharing structures that might be needed – submit a ticket to have grant a coworker access to your DocuSign folders, so that they can see what you have sent or received</a:t>
            </a:r>
            <a:endParaRPr lang="en-US" dirty="0"/>
          </a:p>
          <a:p>
            <a:endParaRPr lang="en-US" dirty="0"/>
          </a:p>
        </p:txBody>
      </p:sp>
    </p:spTree>
    <p:extLst>
      <p:ext uri="{BB962C8B-B14F-4D97-AF65-F5344CB8AC3E}">
        <p14:creationId xmlns:p14="http://schemas.microsoft.com/office/powerpoint/2010/main" val="2881911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DocuSign works </a:t>
            </a:r>
            <a:endParaRPr lang="en-US" dirty="0"/>
          </a:p>
        </p:txBody>
      </p:sp>
      <p:sp>
        <p:nvSpPr>
          <p:cNvPr id="3" name="Content Placeholder 2"/>
          <p:cNvSpPr>
            <a:spLocks noGrp="1"/>
          </p:cNvSpPr>
          <p:nvPr>
            <p:ph sz="half" idx="1"/>
          </p:nvPr>
        </p:nvSpPr>
        <p:spPr>
          <a:xfrm>
            <a:off x="152400" y="1295400"/>
            <a:ext cx="8686800" cy="5029200"/>
          </a:xfrm>
        </p:spPr>
        <p:txBody>
          <a:bodyPr>
            <a:normAutofit/>
          </a:bodyPr>
          <a:lstStyle/>
          <a:p>
            <a:r>
              <a:rPr lang="en-US" sz="2000" dirty="0" smtClean="0"/>
              <a:t>DocuSign is a cloud-based application – all routing and signing occurs within the DocuSign interface </a:t>
            </a:r>
          </a:p>
          <a:p>
            <a:r>
              <a:rPr lang="en-US" sz="2000" dirty="0" smtClean="0"/>
              <a:t>DocuSign is integrated with </a:t>
            </a:r>
            <a:r>
              <a:rPr lang="en-US" sz="2000" dirty="0" err="1" smtClean="0"/>
              <a:t>MyAccess</a:t>
            </a:r>
            <a:r>
              <a:rPr lang="en-US" sz="2000" dirty="0" smtClean="0"/>
              <a:t> </a:t>
            </a:r>
          </a:p>
          <a:p>
            <a:r>
              <a:rPr lang="en-US" sz="2000" dirty="0" smtClean="0"/>
              <a:t>Flexible workflow</a:t>
            </a:r>
          </a:p>
          <a:p>
            <a:r>
              <a:rPr lang="en-US" sz="2000" dirty="0" smtClean="0"/>
              <a:t>Email notifications when actions are required</a:t>
            </a:r>
          </a:p>
          <a:p>
            <a:r>
              <a:rPr lang="en-US" sz="2000" dirty="0" smtClean="0"/>
              <a:t>Allows for automated reminders and expirations</a:t>
            </a:r>
          </a:p>
          <a:p>
            <a:r>
              <a:rPr lang="en-US" sz="2000" dirty="0" smtClean="0">
                <a:latin typeface="Arial" charset="0"/>
              </a:rPr>
              <a:t>All </a:t>
            </a:r>
            <a:r>
              <a:rPr lang="en-US" sz="2000" dirty="0">
                <a:latin typeface="Arial" charset="0"/>
              </a:rPr>
              <a:t>users in workflow </a:t>
            </a:r>
            <a:r>
              <a:rPr lang="en-US" sz="2000" dirty="0" smtClean="0">
                <a:latin typeface="Arial" charset="0"/>
              </a:rPr>
              <a:t>can </a:t>
            </a:r>
            <a:r>
              <a:rPr lang="en-US" sz="2000" dirty="0">
                <a:latin typeface="Arial" charset="0"/>
              </a:rPr>
              <a:t>view real-time tracking status</a:t>
            </a:r>
          </a:p>
          <a:p>
            <a:endParaRPr lang="en-US" sz="2000" dirty="0"/>
          </a:p>
          <a:p>
            <a:endParaRPr lang="en-US" dirty="0" smtClean="0"/>
          </a:p>
        </p:txBody>
      </p:sp>
      <p:sp>
        <p:nvSpPr>
          <p:cNvPr id="4" name="Slide Number Placeholder 3"/>
          <p:cNvSpPr>
            <a:spLocks noGrp="1"/>
          </p:cNvSpPr>
          <p:nvPr>
            <p:ph type="sldNum" sz="quarter" idx="12"/>
          </p:nvPr>
        </p:nvSpPr>
        <p:spPr/>
        <p:txBody>
          <a:bodyPr/>
          <a:lstStyle/>
          <a:p>
            <a:pPr>
              <a:defRPr/>
            </a:pPr>
            <a:fld id="{CC1FDC6A-A18A-4805-BDD7-9504B79A9197}" type="slidenum">
              <a:rPr lang="en-US" smtClean="0"/>
              <a:pPr>
                <a:defRPr/>
              </a:pPr>
              <a:t>4</a:t>
            </a:fld>
            <a:endParaRPr lang="en-US" dirty="0"/>
          </a:p>
        </p:txBody>
      </p:sp>
    </p:spTree>
    <p:extLst>
      <p:ext uri="{BB962C8B-B14F-4D97-AF65-F5344CB8AC3E}">
        <p14:creationId xmlns:p14="http://schemas.microsoft.com/office/powerpoint/2010/main" val="5704649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and Support</a:t>
            </a:r>
            <a:endParaRPr lang="en-US" dirty="0"/>
          </a:p>
        </p:txBody>
      </p:sp>
      <p:sp>
        <p:nvSpPr>
          <p:cNvPr id="3" name="Slide Number Placeholder 2"/>
          <p:cNvSpPr>
            <a:spLocks noGrp="1"/>
          </p:cNvSpPr>
          <p:nvPr>
            <p:ph type="sldNum" sz="quarter" idx="12"/>
          </p:nvPr>
        </p:nvSpPr>
        <p:spPr/>
        <p:txBody>
          <a:bodyPr/>
          <a:lstStyle/>
          <a:p>
            <a:fld id="{24622018-BCAF-46D1-9976-282D219C8E90}" type="slidenum">
              <a:rPr lang="en-US" smtClean="0"/>
              <a:pPr/>
              <a:t>40</a:t>
            </a:fld>
            <a:endParaRPr lang="en-US" dirty="0"/>
          </a:p>
        </p:txBody>
      </p:sp>
      <p:sp>
        <p:nvSpPr>
          <p:cNvPr id="4" name="TextBox 3"/>
          <p:cNvSpPr txBox="1"/>
          <p:nvPr/>
        </p:nvSpPr>
        <p:spPr>
          <a:xfrm>
            <a:off x="457200" y="1412240"/>
            <a:ext cx="8305800" cy="1754326"/>
          </a:xfrm>
          <a:prstGeom prst="rect">
            <a:avLst/>
          </a:prstGeom>
          <a:noFill/>
        </p:spPr>
        <p:txBody>
          <a:bodyPr wrap="square" rtlCol="0">
            <a:spAutoFit/>
          </a:bodyPr>
          <a:lstStyle/>
          <a:p>
            <a:r>
              <a:rPr lang="en-US" dirty="0" smtClean="0"/>
              <a:t>General UCSF DocuSign Resources</a:t>
            </a:r>
          </a:p>
          <a:p>
            <a:r>
              <a:rPr lang="en-US" dirty="0" smtClean="0">
                <a:hlinkClick r:id="rId2"/>
              </a:rPr>
              <a:t>https://it.ucsf.edu/services/electronic-signature-docusign</a:t>
            </a:r>
            <a:endParaRPr lang="en-US" dirty="0" smtClean="0"/>
          </a:p>
          <a:p>
            <a:endParaRPr lang="en-US" dirty="0"/>
          </a:p>
          <a:p>
            <a:r>
              <a:rPr lang="en-US" dirty="0" smtClean="0"/>
              <a:t>Jill Cozen-Harel</a:t>
            </a:r>
          </a:p>
          <a:p>
            <a:r>
              <a:rPr lang="en-US" dirty="0" smtClean="0">
                <a:hlinkClick r:id="rId3"/>
              </a:rPr>
              <a:t>Jill.cozen-harel@ucsf.edu</a:t>
            </a:r>
            <a:endParaRPr lang="en-US" dirty="0" smtClean="0"/>
          </a:p>
          <a:p>
            <a:r>
              <a:rPr lang="en-US" dirty="0" smtClean="0"/>
              <a:t>415.476.4781</a:t>
            </a:r>
            <a:endParaRPr lang="en-US" dirty="0"/>
          </a:p>
        </p:txBody>
      </p:sp>
    </p:spTree>
    <p:extLst>
      <p:ext uri="{BB962C8B-B14F-4D97-AF65-F5344CB8AC3E}">
        <p14:creationId xmlns:p14="http://schemas.microsoft.com/office/powerpoint/2010/main" val="39665221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3" descr="ucsf_ppt-E_tea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4" name="Picture 12" descr="Docu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8" y="2073275"/>
            <a:ext cx="2924175"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6616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fontScale="90000"/>
          </a:bodyPr>
          <a:lstStyle/>
          <a:p>
            <a:r>
              <a:rPr lang="en-US" dirty="0" smtClean="0"/>
              <a:t>When shouldn’t you use DocuSign?</a:t>
            </a:r>
            <a:endParaRPr lang="en-US" dirty="0"/>
          </a:p>
        </p:txBody>
      </p:sp>
      <p:sp>
        <p:nvSpPr>
          <p:cNvPr id="3" name="Content Placeholder 2"/>
          <p:cNvSpPr>
            <a:spLocks noGrp="1"/>
          </p:cNvSpPr>
          <p:nvPr>
            <p:ph idx="1"/>
          </p:nvPr>
        </p:nvSpPr>
        <p:spPr/>
        <p:txBody>
          <a:bodyPr>
            <a:normAutofit/>
          </a:bodyPr>
          <a:lstStyle/>
          <a:p>
            <a:pPr fontAlgn="base"/>
            <a:r>
              <a:rPr lang="en-US" dirty="0" smtClean="0"/>
              <a:t>Documents </a:t>
            </a:r>
            <a:r>
              <a:rPr lang="en-US" dirty="0"/>
              <a:t>require significant editing or comments</a:t>
            </a:r>
          </a:p>
          <a:p>
            <a:pPr fontAlgn="base"/>
            <a:r>
              <a:rPr lang="en-US" dirty="0"/>
              <a:t>Routing requires complex role or recipient flexibility</a:t>
            </a:r>
          </a:p>
          <a:p>
            <a:endParaRPr lang="en-US" dirty="0"/>
          </a:p>
        </p:txBody>
      </p:sp>
      <p:sp>
        <p:nvSpPr>
          <p:cNvPr id="4" name="Slide Number Placeholder 3"/>
          <p:cNvSpPr>
            <a:spLocks noGrp="1"/>
          </p:cNvSpPr>
          <p:nvPr>
            <p:ph type="sldNum" sz="quarter" idx="4"/>
          </p:nvPr>
        </p:nvSpPr>
        <p:spPr/>
        <p:txBody>
          <a:bodyPr/>
          <a:lstStyle/>
          <a:p>
            <a:fld id="{24622018-BCAF-46D1-9976-282D219C8E90}" type="slidenum">
              <a:rPr lang="en-US" smtClean="0"/>
              <a:pPr/>
              <a:t>5</a:t>
            </a:fld>
            <a:endParaRPr lang="en-US" dirty="0"/>
          </a:p>
        </p:txBody>
      </p:sp>
    </p:spTree>
    <p:extLst>
      <p:ext uri="{BB962C8B-B14F-4D97-AF65-F5344CB8AC3E}">
        <p14:creationId xmlns:p14="http://schemas.microsoft.com/office/powerpoint/2010/main" val="3204461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DocuSign?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We have two instances of DocuSign:</a:t>
            </a:r>
          </a:p>
          <a:p>
            <a:pPr lvl="1"/>
            <a:r>
              <a:rPr lang="en-US" dirty="0" smtClean="0"/>
              <a:t>DocuSign</a:t>
            </a:r>
          </a:p>
          <a:p>
            <a:pPr lvl="2"/>
            <a:r>
              <a:rPr lang="en-US" dirty="0" smtClean="0"/>
              <a:t>Campus usage</a:t>
            </a:r>
          </a:p>
          <a:p>
            <a:pPr lvl="1"/>
            <a:r>
              <a:rPr lang="en-US" dirty="0" smtClean="0"/>
              <a:t>DocuSign for Patients</a:t>
            </a:r>
          </a:p>
          <a:p>
            <a:pPr lvl="2"/>
            <a:r>
              <a:rPr lang="en-US" dirty="0" smtClean="0"/>
              <a:t>Includes potential for integration with </a:t>
            </a:r>
            <a:r>
              <a:rPr lang="en-US" dirty="0" err="1" smtClean="0"/>
              <a:t>APeX</a:t>
            </a:r>
            <a:r>
              <a:rPr lang="en-US" dirty="0" smtClean="0"/>
              <a:t>/EPIC and </a:t>
            </a:r>
            <a:r>
              <a:rPr lang="en-US" dirty="0" err="1" smtClean="0"/>
              <a:t>ImageNow</a:t>
            </a:r>
            <a:endParaRPr lang="en-US" dirty="0" smtClean="0"/>
          </a:p>
          <a:p>
            <a:pPr lvl="3"/>
            <a:r>
              <a:rPr lang="en-US" dirty="0"/>
              <a:t>Contact Jill Cozen-Harel to </a:t>
            </a:r>
            <a:r>
              <a:rPr lang="en-US" dirty="0" smtClean="0"/>
              <a:t>discuss</a:t>
            </a:r>
          </a:p>
          <a:p>
            <a:pPr lvl="2"/>
            <a:endParaRPr lang="en-US" dirty="0"/>
          </a:p>
          <a:p>
            <a:pPr marL="457200" lvl="1" indent="0">
              <a:buNone/>
            </a:pPr>
            <a:endParaRPr lang="en-US" dirty="0"/>
          </a:p>
          <a:p>
            <a:pPr marL="457200" lvl="1" indent="0">
              <a:buNone/>
            </a:pPr>
            <a:r>
              <a:rPr lang="en-US" dirty="0" smtClean="0"/>
              <a:t>Also possible: API Integrations with DocuSign </a:t>
            </a:r>
          </a:p>
          <a:p>
            <a:pPr lvl="3"/>
            <a:r>
              <a:rPr lang="en-US" dirty="0" smtClean="0"/>
              <a:t>Contact Jill Cozen-Harel to discuss</a:t>
            </a:r>
            <a:endParaRPr lang="en-US" dirty="0"/>
          </a:p>
        </p:txBody>
      </p:sp>
      <p:sp>
        <p:nvSpPr>
          <p:cNvPr id="4" name="Slide Number Placeholder 3"/>
          <p:cNvSpPr>
            <a:spLocks noGrp="1"/>
          </p:cNvSpPr>
          <p:nvPr>
            <p:ph type="sldNum" sz="quarter" idx="4"/>
          </p:nvPr>
        </p:nvSpPr>
        <p:spPr/>
        <p:txBody>
          <a:bodyPr/>
          <a:lstStyle/>
          <a:p>
            <a:fld id="{24622018-BCAF-46D1-9976-282D219C8E90}" type="slidenum">
              <a:rPr lang="en-US" smtClean="0"/>
              <a:pPr/>
              <a:t>6</a:t>
            </a:fld>
            <a:endParaRPr lang="en-US" dirty="0"/>
          </a:p>
        </p:txBody>
      </p:sp>
    </p:spTree>
    <p:extLst>
      <p:ext uri="{BB962C8B-B14F-4D97-AF65-F5344CB8AC3E}">
        <p14:creationId xmlns:p14="http://schemas.microsoft.com/office/powerpoint/2010/main" val="2085855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on for regular DocuSign</a:t>
            </a:r>
            <a:endParaRPr lang="en-US" dirty="0"/>
          </a:p>
        </p:txBody>
      </p:sp>
      <p:sp>
        <p:nvSpPr>
          <p:cNvPr id="3" name="Content Placeholder 2"/>
          <p:cNvSpPr>
            <a:spLocks noGrp="1"/>
          </p:cNvSpPr>
          <p:nvPr>
            <p:ph idx="1"/>
          </p:nvPr>
        </p:nvSpPr>
        <p:spPr/>
        <p:txBody>
          <a:bodyPr/>
          <a:lstStyle/>
          <a:p>
            <a:r>
              <a:rPr lang="en-US" dirty="0" smtClean="0"/>
              <a:t>Not DocuSign for Patients</a:t>
            </a:r>
          </a:p>
          <a:p>
            <a:r>
              <a:rPr lang="en-US" dirty="0" smtClean="0"/>
              <a:t>Not setting up an integration with another system to make an API call to DocuSign</a:t>
            </a:r>
            <a:endParaRPr lang="en-US" dirty="0"/>
          </a:p>
        </p:txBody>
      </p:sp>
      <p:sp>
        <p:nvSpPr>
          <p:cNvPr id="4" name="Slide Number Placeholder 3"/>
          <p:cNvSpPr>
            <a:spLocks noGrp="1"/>
          </p:cNvSpPr>
          <p:nvPr>
            <p:ph type="sldNum" sz="quarter" idx="4"/>
          </p:nvPr>
        </p:nvSpPr>
        <p:spPr/>
        <p:txBody>
          <a:bodyPr/>
          <a:lstStyle/>
          <a:p>
            <a:fld id="{24622018-BCAF-46D1-9976-282D219C8E90}" type="slidenum">
              <a:rPr lang="en-US" smtClean="0"/>
              <a:pPr/>
              <a:t>7</a:t>
            </a:fld>
            <a:endParaRPr lang="en-US" dirty="0"/>
          </a:p>
        </p:txBody>
      </p:sp>
    </p:spTree>
    <p:extLst>
      <p:ext uri="{BB962C8B-B14F-4D97-AF65-F5344CB8AC3E}">
        <p14:creationId xmlns:p14="http://schemas.microsoft.com/office/powerpoint/2010/main" val="3823374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Ready to get started? </a:t>
            </a:r>
            <a:endParaRPr lang="en-US" dirty="0"/>
          </a:p>
        </p:txBody>
      </p:sp>
      <p:sp>
        <p:nvSpPr>
          <p:cNvPr id="3" name="Content Placeholder 2"/>
          <p:cNvSpPr>
            <a:spLocks noGrp="1"/>
          </p:cNvSpPr>
          <p:nvPr>
            <p:ph idx="1"/>
          </p:nvPr>
        </p:nvSpPr>
        <p:spPr/>
        <p:txBody>
          <a:bodyPr/>
          <a:lstStyle/>
          <a:p>
            <a:r>
              <a:rPr lang="en-US" dirty="0" smtClean="0"/>
              <a:t>Document your current process and begin to map out your DocuSign template</a:t>
            </a:r>
          </a:p>
          <a:p>
            <a:r>
              <a:rPr lang="en-US" dirty="0" smtClean="0"/>
              <a:t>Simultaneously, reach out to Jill Cozen-Harel – </a:t>
            </a:r>
            <a:r>
              <a:rPr lang="en-US" dirty="0" smtClean="0">
                <a:hlinkClick r:id="rId2"/>
              </a:rPr>
              <a:t>jill.cozen-harel@ucsf.edu</a:t>
            </a:r>
            <a:r>
              <a:rPr lang="en-US" dirty="0" smtClean="0"/>
              <a:t> or 415.476.4781 to walk through your steps</a:t>
            </a:r>
            <a:endParaRPr lang="en-US" dirty="0"/>
          </a:p>
        </p:txBody>
      </p:sp>
      <p:sp>
        <p:nvSpPr>
          <p:cNvPr id="4" name="Slide Number Placeholder 3"/>
          <p:cNvSpPr>
            <a:spLocks noGrp="1"/>
          </p:cNvSpPr>
          <p:nvPr>
            <p:ph type="sldNum" sz="quarter" idx="4"/>
          </p:nvPr>
        </p:nvSpPr>
        <p:spPr/>
        <p:txBody>
          <a:bodyPr/>
          <a:lstStyle/>
          <a:p>
            <a:fld id="{24622018-BCAF-46D1-9976-282D219C8E90}" type="slidenum">
              <a:rPr lang="en-US" smtClean="0"/>
              <a:pPr/>
              <a:t>8</a:t>
            </a:fld>
            <a:endParaRPr lang="en-US" dirty="0"/>
          </a:p>
        </p:txBody>
      </p:sp>
    </p:spTree>
    <p:extLst>
      <p:ext uri="{BB962C8B-B14F-4D97-AF65-F5344CB8AC3E}">
        <p14:creationId xmlns:p14="http://schemas.microsoft.com/office/powerpoint/2010/main" val="3835237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
            <a:ext cx="7467600" cy="1219200"/>
          </a:xfrm>
        </p:spPr>
        <p:txBody>
          <a:bodyPr>
            <a:normAutofit/>
          </a:bodyPr>
          <a:lstStyle/>
          <a:p>
            <a:r>
              <a:rPr lang="en-US" sz="4400" dirty="0">
                <a:solidFill>
                  <a:schemeClr val="accent6"/>
                </a:solidFill>
              </a:rPr>
              <a:t>Documenting current state</a:t>
            </a:r>
          </a:p>
        </p:txBody>
      </p:sp>
      <p:sp>
        <p:nvSpPr>
          <p:cNvPr id="5" name="Slide Number Placeholder 4"/>
          <p:cNvSpPr>
            <a:spLocks noGrp="1"/>
          </p:cNvSpPr>
          <p:nvPr>
            <p:ph type="sldNum" sz="quarter" idx="12"/>
          </p:nvPr>
        </p:nvSpPr>
        <p:spPr/>
        <p:txBody>
          <a:bodyPr/>
          <a:lstStyle/>
          <a:p>
            <a:fld id="{2A743FE1-D7BE-4ED4-94F9-69F43AF4EC13}" type="slidenum">
              <a:rPr lang="en-US" smtClean="0"/>
              <a:t>9</a:t>
            </a:fld>
            <a:endParaRPr lang="en-US" dirty="0"/>
          </a:p>
        </p:txBody>
      </p:sp>
      <p:graphicFrame>
        <p:nvGraphicFramePr>
          <p:cNvPr id="2" name="Chart 1"/>
          <p:cNvGraphicFramePr/>
          <p:nvPr>
            <p:extLst>
              <p:ext uri="{D42A27DB-BD31-4B8C-83A1-F6EECF244321}">
                <p14:modId xmlns:p14="http://schemas.microsoft.com/office/powerpoint/2010/main" val="3665799950"/>
              </p:ext>
            </p:extLst>
          </p:nvPr>
        </p:nvGraphicFramePr>
        <p:xfrm>
          <a:off x="770021" y="2819400"/>
          <a:ext cx="8077200" cy="3352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33400" y="1447800"/>
            <a:ext cx="7848600" cy="4801314"/>
          </a:xfrm>
          <a:prstGeom prst="rect">
            <a:avLst/>
          </a:prstGeom>
          <a:noFill/>
        </p:spPr>
        <p:txBody>
          <a:bodyPr wrap="square" rtlCol="0">
            <a:spAutoFit/>
          </a:bodyPr>
          <a:lstStyle/>
          <a:p>
            <a:pPr fontAlgn="base"/>
            <a:r>
              <a:rPr lang="en-US" dirty="0"/>
              <a:t> </a:t>
            </a:r>
            <a:r>
              <a:rPr lang="en-US" dirty="0" smtClean="0"/>
              <a:t>Answer the following questions:</a:t>
            </a:r>
          </a:p>
          <a:p>
            <a:pPr fontAlgn="base"/>
            <a:endParaRPr lang="en-US" dirty="0" smtClean="0"/>
          </a:p>
          <a:p>
            <a:pPr marL="342900" indent="-342900" fontAlgn="base">
              <a:buFont typeface="+mj-lt"/>
              <a:buAutoNum type="arabicPeriod"/>
            </a:pPr>
            <a:r>
              <a:rPr lang="en-US" dirty="0" smtClean="0"/>
              <a:t>Repeatability and flexibility </a:t>
            </a:r>
          </a:p>
          <a:p>
            <a:pPr marL="800100" lvl="1" indent="-342900" fontAlgn="base">
              <a:buFont typeface="+mj-lt"/>
              <a:buAutoNum type="alphaLcParenR"/>
            </a:pPr>
            <a:r>
              <a:rPr lang="en-US" dirty="0" smtClean="0"/>
              <a:t>Is the form itself static or dynamic?  Will you always be using the same form?</a:t>
            </a:r>
          </a:p>
          <a:p>
            <a:pPr marL="800100" lvl="1" indent="-342900" fontAlgn="base">
              <a:buFont typeface="+mj-lt"/>
              <a:buAutoNum type="alphaLcParenR"/>
            </a:pPr>
            <a:r>
              <a:rPr lang="en-US" dirty="0" smtClean="0"/>
              <a:t>Is the workflow repeatable, even if the specific individuals who fill given roles may change? </a:t>
            </a:r>
          </a:p>
          <a:p>
            <a:pPr lvl="1" fontAlgn="base"/>
            <a:endParaRPr lang="en-US" dirty="0" smtClean="0"/>
          </a:p>
          <a:p>
            <a:pPr marL="342900" indent="-342900" fontAlgn="base">
              <a:buFont typeface="+mj-lt"/>
              <a:buAutoNum type="arabicPeriod"/>
            </a:pPr>
            <a:r>
              <a:rPr lang="en-US" dirty="0" smtClean="0"/>
              <a:t>Process initiation </a:t>
            </a:r>
          </a:p>
          <a:p>
            <a:pPr marL="800100" lvl="1" indent="-342900" fontAlgn="base">
              <a:buFont typeface="+mj-lt"/>
              <a:buAutoNum type="alphaLcParenR"/>
            </a:pPr>
            <a:r>
              <a:rPr lang="en-US" dirty="0" smtClean="0"/>
              <a:t>Form posted on campus website? </a:t>
            </a:r>
          </a:p>
          <a:p>
            <a:pPr marL="800100" lvl="1" indent="-342900" fontAlgn="base">
              <a:buFont typeface="+mj-lt"/>
              <a:buAutoNum type="alphaLcParenR"/>
            </a:pPr>
            <a:r>
              <a:rPr lang="en-US" dirty="0" smtClean="0"/>
              <a:t>Sent manually?</a:t>
            </a:r>
          </a:p>
          <a:p>
            <a:pPr marL="800100" lvl="1" indent="-342900" fontAlgn="base">
              <a:buFont typeface="+mj-lt"/>
              <a:buAutoNum type="alphaLcParenR"/>
            </a:pPr>
            <a:endParaRPr lang="en-US" dirty="0"/>
          </a:p>
          <a:p>
            <a:pPr marL="342900" indent="-342900" fontAlgn="base">
              <a:buFont typeface="+mj-lt"/>
              <a:buAutoNum type="arabicPeriod"/>
            </a:pPr>
            <a:r>
              <a:rPr lang="en-US" dirty="0" smtClean="0"/>
              <a:t>Freeform or tagged signing</a:t>
            </a:r>
          </a:p>
          <a:p>
            <a:pPr marL="800100" lvl="1" indent="-342900" fontAlgn="base">
              <a:buFont typeface="+mj-lt"/>
              <a:buAutoNum type="alphaLcParenR"/>
            </a:pPr>
            <a:r>
              <a:rPr lang="en-US" dirty="0" smtClean="0"/>
              <a:t>Designate where, on the form, the recipients will place their signature, name, or other data</a:t>
            </a:r>
          </a:p>
          <a:p>
            <a:pPr marL="800100" lvl="1" indent="-342900" fontAlgn="base">
              <a:buFont typeface="+mj-lt"/>
              <a:buAutoNum type="alphaLcParenR"/>
            </a:pPr>
            <a:r>
              <a:rPr lang="en-US" dirty="0" smtClean="0"/>
              <a:t>Or let them select where to place those fields</a:t>
            </a:r>
          </a:p>
          <a:p>
            <a:pPr marL="800100" lvl="1" indent="-342900" fontAlgn="base">
              <a:buFont typeface="+mj-lt"/>
              <a:buAutoNum type="alphaLcParenR"/>
            </a:pPr>
            <a:endParaRPr lang="en-US" dirty="0" smtClean="0"/>
          </a:p>
        </p:txBody>
      </p:sp>
    </p:spTree>
    <p:extLst>
      <p:ext uri="{BB962C8B-B14F-4D97-AF65-F5344CB8AC3E}">
        <p14:creationId xmlns:p14="http://schemas.microsoft.com/office/powerpoint/2010/main" val="3588185960"/>
      </p:ext>
    </p:extLst>
  </p:cSld>
  <p:clrMapOvr>
    <a:masterClrMapping/>
  </p:clrMapOvr>
  <p:timing>
    <p:tnLst>
      <p:par>
        <p:cTn id="1" dur="indefinite" restart="never" nodeType="tmRoot"/>
      </p:par>
    </p:tnLst>
  </p:timing>
</p:sld>
</file>

<file path=ppt/theme/theme1.xml><?xml version="1.0" encoding="utf-8"?>
<a:theme xmlns:a="http://schemas.openxmlformats.org/drawingml/2006/main" name="ShareCase Salesforce Breakout">
  <a:themeElements>
    <a:clrScheme name="IT">
      <a:dk1>
        <a:srgbClr val="000000"/>
      </a:dk1>
      <a:lt1>
        <a:srgbClr val="FFFFFF"/>
      </a:lt1>
      <a:dk2>
        <a:srgbClr val="189899"/>
      </a:dk2>
      <a:lt2>
        <a:srgbClr val="EEECE1"/>
      </a:lt2>
      <a:accent1>
        <a:srgbClr val="75ABAB"/>
      </a:accent1>
      <a:accent2>
        <a:srgbClr val="953734"/>
      </a:accent2>
      <a:accent3>
        <a:srgbClr val="9BBB59"/>
      </a:accent3>
      <a:accent4>
        <a:srgbClr val="8064A2"/>
      </a:accent4>
      <a:accent5>
        <a:srgbClr val="FFCA64"/>
      </a:accent5>
      <a:accent6>
        <a:srgbClr val="E36C09"/>
      </a:accent6>
      <a:hlink>
        <a:srgbClr val="006699"/>
      </a:hlink>
      <a:folHlink>
        <a:srgbClr val="006699"/>
      </a:folHlink>
    </a:clrScheme>
    <a:fontScheme name="Custom 1">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ShareCase Salesforce Breakout</Template>
  <TotalTime>45591</TotalTime>
  <Words>1433</Words>
  <Application>Microsoft Office PowerPoint</Application>
  <PresentationFormat>On-screen Show (4:3)</PresentationFormat>
  <Paragraphs>244</Paragraphs>
  <Slides>41</Slides>
  <Notes>6</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ShareCase Salesforce Breakout</vt:lpstr>
      <vt:lpstr>Migrating your process to DocuSign</vt:lpstr>
      <vt:lpstr>Topics</vt:lpstr>
      <vt:lpstr>Why DocuSign?</vt:lpstr>
      <vt:lpstr>How DocuSign works </vt:lpstr>
      <vt:lpstr>When shouldn’t you use DocuSign?</vt:lpstr>
      <vt:lpstr>Which DocuSign?  </vt:lpstr>
      <vt:lpstr>Read on for regular DocuSign</vt:lpstr>
      <vt:lpstr>Ready to get started? </vt:lpstr>
      <vt:lpstr>PowerPoint Presentation</vt:lpstr>
      <vt:lpstr>Documenting current state: routing</vt:lpstr>
      <vt:lpstr>Documenting current state: routing</vt:lpstr>
      <vt:lpstr>Translating to DocuSign</vt:lpstr>
      <vt:lpstr>Translating to DocuSign</vt:lpstr>
      <vt:lpstr>Translating to DocuSign</vt:lpstr>
      <vt:lpstr>Template set up – title and sharing</vt:lpstr>
      <vt:lpstr>Uploading Document(s)  </vt:lpstr>
      <vt:lpstr>Workflow: roles and actions </vt:lpstr>
      <vt:lpstr>Workflow: roles and actions </vt:lpstr>
      <vt:lpstr>Workflow: roles and actions </vt:lpstr>
      <vt:lpstr>Workflow: roles and actions </vt:lpstr>
      <vt:lpstr>Customizing email messages</vt:lpstr>
      <vt:lpstr>Settings</vt:lpstr>
      <vt:lpstr>Assigning tags and data fields</vt:lpstr>
      <vt:lpstr>Sending the envelopes</vt:lpstr>
      <vt:lpstr>Selecting the template</vt:lpstr>
      <vt:lpstr>Selecting the template</vt:lpstr>
      <vt:lpstr>Selecting the Template</vt:lpstr>
      <vt:lpstr>Sending envelope with template</vt:lpstr>
      <vt:lpstr>Tracking Progress</vt:lpstr>
      <vt:lpstr>Tracking Progress</vt:lpstr>
      <vt:lpstr>PowerPoint Presentation</vt:lpstr>
      <vt:lpstr>Depending on their role in the DocuSign envelope, they may be directed to MyAccess</vt:lpstr>
      <vt:lpstr>Home Page</vt:lpstr>
      <vt:lpstr>PowerPoint Presentation</vt:lpstr>
      <vt:lpstr>PowerPoint Presentation</vt:lpstr>
      <vt:lpstr>PowerPoint Presentation</vt:lpstr>
      <vt:lpstr>PowerPoint Presentation</vt:lpstr>
      <vt:lpstr>PowerPoint Presentation</vt:lpstr>
      <vt:lpstr>Communicating to users</vt:lpstr>
      <vt:lpstr>Resources and Support</vt:lpstr>
      <vt:lpstr>PowerPoint Presentation</vt:lpstr>
    </vt:vector>
  </TitlesOfParts>
  <Company>Office 2010 - ISU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Salesforce at UCSF  An overview of the Salesforce platform and how it’s being used across campus</dc:title>
  <dc:creator>Windows User</dc:creator>
  <cp:lastModifiedBy>Jill Cozen-Harel</cp:lastModifiedBy>
  <cp:revision>364</cp:revision>
  <dcterms:created xsi:type="dcterms:W3CDTF">2012-10-05T20:10:38Z</dcterms:created>
  <dcterms:modified xsi:type="dcterms:W3CDTF">2014-10-24T22:08:38Z</dcterms:modified>
</cp:coreProperties>
</file>