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60" r:id="rId2"/>
    <p:sldId id="261" r:id="rId3"/>
    <p:sldId id="262" r:id="rId4"/>
    <p:sldId id="278" r:id="rId5"/>
    <p:sldId id="279" r:id="rId6"/>
    <p:sldId id="265" r:id="rId7"/>
    <p:sldId id="280" r:id="rId8"/>
    <p:sldId id="286" r:id="rId9"/>
    <p:sldId id="288" r:id="rId10"/>
    <p:sldId id="289" r:id="rId11"/>
    <p:sldId id="269" r:id="rId12"/>
    <p:sldId id="272" r:id="rId13"/>
    <p:sldId id="287" r:id="rId14"/>
    <p:sldId id="271" r:id="rId15"/>
    <p:sldId id="270" r:id="rId16"/>
    <p:sldId id="284" r:id="rId17"/>
    <p:sldId id="273" r:id="rId18"/>
    <p:sldId id="274" r:id="rId19"/>
    <p:sldId id="285" r:id="rId20"/>
    <p:sldId id="275" r:id="rId21"/>
    <p:sldId id="291" r:id="rId22"/>
    <p:sldId id="292" r:id="rId23"/>
    <p:sldId id="293" r:id="rId24"/>
    <p:sldId id="290" r:id="rId25"/>
    <p:sldId id="276" r:id="rId26"/>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1" d="100"/>
          <a:sy n="171" d="100"/>
        </p:scale>
        <p:origin x="-1464"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4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0F94F1F9-670B-4BD8-A79A-22FF1A005646}" type="datetimeFigureOut">
              <a:rPr lang="en-US" smtClean="0"/>
              <a:t>10/19/16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7E30A1B9-71B2-471B-BD96-E151702C06D0}" type="slidenum">
              <a:rPr lang="en-US" altLang="en-US" smtClean="0">
                <a:cs typeface="Arial" charset="0"/>
              </a:rPr>
              <a:pPr/>
              <a:t>4</a:t>
            </a:fld>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FBF83E1-AAEC-4151-9575-72683E4C17A8}" type="slidenum">
              <a:rPr lang="en-US" altLang="en-US" smtClean="0">
                <a:cs typeface="Arial" charset="0"/>
              </a:rPr>
              <a:pPr/>
              <a:t>7</a:t>
            </a:fld>
            <a:endParaRPr lang="en-US"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9BC81F2-1375-4D6D-8147-5461A845BF92}"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05702F8-7BEE-4E5E-80E1-4FFBE6B27307}"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77EFB5A-10C8-410B-8D56-9FE647F63FB9}"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4800" dirty="0" smtClean="0">
                <a:solidFill>
                  <a:srgbClr val="FF0000"/>
                </a:solidFill>
              </a:rPr>
              <a:t>*** The customer communication should, at minimum:  </a:t>
            </a:r>
          </a:p>
          <a:p>
            <a:pPr lvl="3"/>
            <a:r>
              <a:rPr lang="en-US" sz="4800" dirty="0" smtClean="0">
                <a:solidFill>
                  <a:srgbClr val="FF0000"/>
                </a:solidFill>
              </a:rPr>
              <a:t>Describe the vulnerability including an impact assessment based on the manufacturer’s current understanding,</a:t>
            </a:r>
          </a:p>
          <a:p>
            <a:pPr lvl="3"/>
            <a:r>
              <a:rPr lang="en-US" sz="4800" dirty="0" smtClean="0">
                <a:solidFill>
                  <a:srgbClr val="FF0000"/>
                </a:solidFill>
              </a:rPr>
              <a:t>State that manufacturer’s efforts are underway to address the risk of patient harm as expeditiously as possible, </a:t>
            </a:r>
          </a:p>
          <a:p>
            <a:pPr lvl="3"/>
            <a:r>
              <a:rPr lang="en-US" sz="4800" dirty="0" smtClean="0">
                <a:solidFill>
                  <a:srgbClr val="FF0000"/>
                </a:solidFill>
              </a:rPr>
              <a:t>Describe compensating controls, if any, and </a:t>
            </a:r>
          </a:p>
          <a:p>
            <a:pPr lvl="3"/>
            <a:r>
              <a:rPr lang="en-US" sz="4800" dirty="0" smtClean="0">
                <a:solidFill>
                  <a:srgbClr val="FF0000"/>
                </a:solidFill>
              </a:rPr>
              <a:t>State that the manufacturer is working to fix the vulnerability, or provide a defense-in-depth strategy to reduce the probability of exploit and/or severity of harm, and will communicate regarding the availability of a fix in the future,</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18</a:t>
            </a:fld>
            <a:endParaRPr lang="en-US"/>
          </a:p>
        </p:txBody>
      </p:sp>
    </p:spTree>
    <p:extLst>
      <p:ext uri="{BB962C8B-B14F-4D97-AF65-F5344CB8AC3E}">
        <p14:creationId xmlns:p14="http://schemas.microsoft.com/office/powerpoint/2010/main" val="154018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19</a:t>
            </a:fld>
            <a:endParaRPr lang="en-US"/>
          </a:p>
        </p:txBody>
      </p:sp>
    </p:spTree>
    <p:extLst>
      <p:ext uri="{BB962C8B-B14F-4D97-AF65-F5344CB8AC3E}">
        <p14:creationId xmlns:p14="http://schemas.microsoft.com/office/powerpoint/2010/main" val="154018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A0D72AC-08D8-492F-9BDB-8EB27833BFD8}"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10/19/16</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10/19/16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10/19/16</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10/19/16</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10/19/16</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10/19/16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10/19/16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10/19/16</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10/19/16</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10/19/16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10/19/16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10/19/16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hs.gov/protected-critical-infrastructure-information-pcii-program" TargetMode="External"/><Relationship Id="rId3" Type="http://schemas.openxmlformats.org/officeDocument/2006/relationships/hyperlink" Target="http://www.dhs.gov/isa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45084" y="1603328"/>
            <a:ext cx="7772400" cy="1832082"/>
          </a:xfrm>
        </p:spPr>
        <p:txBody>
          <a:bodyPr>
            <a:normAutofit fontScale="90000"/>
          </a:bodyPr>
          <a:lstStyle/>
          <a:p>
            <a:r>
              <a:rPr lang="en-US" altLang="en-US" sz="4400" dirty="0" smtClean="0">
                <a:ea typeface="ＭＳ Ｐゴシック" pitchFamily="34" charset="-128"/>
              </a:rPr>
              <a:t>Medical Device Cybersecurity: FDA Perspective</a:t>
            </a:r>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r>
            <a:br>
              <a:rPr lang="en-US" altLang="en-US" dirty="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a:ea typeface="ＭＳ Ｐゴシック" pitchFamily="34" charset="-128"/>
              </a:rPr>
              <a:t/>
            </a:r>
            <a:br>
              <a:rPr lang="en-US" altLang="en-US" dirty="0">
                <a:ea typeface="ＭＳ Ｐゴシック" pitchFamily="34" charset="-128"/>
              </a:rPr>
            </a:br>
            <a:r>
              <a:rPr lang="en-US" altLang="en-US" sz="2200" dirty="0" smtClean="0">
                <a:ea typeface="ＭＳ Ｐゴシック" pitchFamily="34" charset="-128"/>
              </a:rPr>
              <a:t>Suzanne B. Schwartz, MD, MBA</a:t>
            </a:r>
            <a:br>
              <a:rPr lang="en-US" altLang="en-US" sz="2200" dirty="0" smtClean="0">
                <a:ea typeface="ＭＳ Ｐゴシック" pitchFamily="34" charset="-128"/>
              </a:rPr>
            </a:br>
            <a:r>
              <a:rPr lang="en-US" altLang="en-US" sz="2200" dirty="0" smtClean="0">
                <a:ea typeface="ＭＳ Ｐゴシック" pitchFamily="34" charset="-128"/>
              </a:rPr>
              <a:t>Associate Director for Science &amp; Strategic Partnerships</a:t>
            </a:r>
            <a:br>
              <a:rPr lang="en-US" altLang="en-US" sz="2200" dirty="0" smtClean="0">
                <a:ea typeface="ＭＳ Ｐゴシック" pitchFamily="34" charset="-128"/>
              </a:rPr>
            </a:br>
            <a:r>
              <a:rPr lang="en-US" altLang="en-US" sz="2200" dirty="0" smtClean="0">
                <a:ea typeface="ＭＳ Ｐゴシック" pitchFamily="34" charset="-128"/>
              </a:rPr>
              <a:t>Office of the Center Director</a:t>
            </a:r>
            <a:br>
              <a:rPr lang="en-US" altLang="en-US" sz="2200" dirty="0" smtClean="0">
                <a:ea typeface="ＭＳ Ｐゴシック" pitchFamily="34" charset="-128"/>
              </a:rPr>
            </a:br>
            <a:r>
              <a:rPr lang="en-US" altLang="en-US" sz="2200" dirty="0" smtClean="0">
                <a:ea typeface="ＭＳ Ｐゴシック" pitchFamily="34" charset="-128"/>
              </a:rPr>
              <a:t>Center for devices &amp; Radiological Health</a:t>
            </a:r>
            <a:br>
              <a:rPr lang="en-US" altLang="en-US" sz="2200" dirty="0" smtClean="0">
                <a:ea typeface="ＭＳ Ｐゴシック" pitchFamily="34" charset="-128"/>
              </a:rPr>
            </a:br>
            <a:r>
              <a:rPr lang="en-US" altLang="en-US" sz="2200" dirty="0" smtClean="0">
                <a:ea typeface="ＭＳ Ｐゴシック" pitchFamily="34" charset="-128"/>
              </a:rPr>
              <a:t>October 19, 2016</a:t>
            </a:r>
            <a:r>
              <a:rPr lang="en-US" altLang="en-US" sz="3200" dirty="0" smtClean="0">
                <a:ea typeface="ＭＳ Ｐゴシック" pitchFamily="34" charset="-128"/>
              </a:rPr>
              <a:t/>
            </a:r>
            <a:br>
              <a:rPr lang="en-US" altLang="en-US" sz="3200" dirty="0" smtClean="0">
                <a:ea typeface="ＭＳ Ｐゴシック" pitchFamily="34" charset="-128"/>
              </a:rPr>
            </a:br>
            <a:endParaRPr lang="en-US" dirty="0"/>
          </a:p>
        </p:txBody>
      </p:sp>
      <p:sp>
        <p:nvSpPr>
          <p:cNvPr id="2" name="Footer Placeholder 1"/>
          <p:cNvSpPr>
            <a:spLocks noGrp="1"/>
          </p:cNvSpPr>
          <p:nvPr>
            <p:ph type="ftr" sz="quarter" idx="11"/>
          </p:nvPr>
        </p:nvSpPr>
        <p:spPr/>
        <p:txBody>
          <a:bodyPr/>
          <a:lstStyle/>
          <a:p>
            <a:pPr algn="l"/>
            <a:r>
              <a:rPr lang="en-US" b="1" smtClean="0">
                <a:solidFill>
                  <a:schemeClr val="tx2">
                    <a:lumMod val="60000"/>
                    <a:lumOff val="40000"/>
                  </a:schemeClr>
                </a:solidFill>
                <a:latin typeface="Helvetica"/>
                <a:cs typeface="Helvetica"/>
              </a:rPr>
              <a:t>www.fda.gov</a:t>
            </a:r>
            <a:endParaRPr lang="en-US" b="1" dirty="0" smtClean="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9789466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39282" y="228600"/>
            <a:ext cx="8686800" cy="914400"/>
          </a:xfrm>
        </p:spPr>
        <p:txBody>
          <a:bodyPr>
            <a:normAutofit fontScale="90000"/>
          </a:bodyPr>
          <a:lstStyle/>
          <a:p>
            <a:r>
              <a:rPr lang="en-US" altLang="en-US" b="1" dirty="0" smtClean="0">
                <a:solidFill>
                  <a:schemeClr val="tx1"/>
                </a:solidFill>
                <a:ea typeface="ＭＳ Ｐゴシック" pitchFamily="34" charset="-128"/>
              </a:rPr>
              <a:t>Premarket Cybersecurity Submission Expectations </a:t>
            </a:r>
            <a:r>
              <a:rPr lang="en-US" altLang="en-US" sz="3100" b="1" i="1" dirty="0" smtClean="0">
                <a:solidFill>
                  <a:schemeClr val="tx1"/>
                </a:solidFill>
                <a:ea typeface="ＭＳ Ｐゴシック" pitchFamily="34" charset="-128"/>
              </a:rPr>
              <a:t>continued</a:t>
            </a:r>
          </a:p>
        </p:txBody>
      </p:sp>
      <p:sp>
        <p:nvSpPr>
          <p:cNvPr id="17411" name="Content Placeholder 2"/>
          <p:cNvSpPr>
            <a:spLocks noGrp="1"/>
          </p:cNvSpPr>
          <p:nvPr>
            <p:ph idx="1"/>
          </p:nvPr>
        </p:nvSpPr>
        <p:spPr>
          <a:xfrm>
            <a:off x="457200" y="1676400"/>
            <a:ext cx="8229600" cy="4449763"/>
          </a:xfrm>
        </p:spPr>
        <p:txBody>
          <a:bodyPr>
            <a:normAutofit fontScale="92500" lnSpcReduction="20000"/>
          </a:bodyPr>
          <a:lstStyle/>
          <a:p>
            <a:pPr>
              <a:defRPr/>
            </a:pPr>
            <a:r>
              <a:rPr lang="en-US" altLang="en-US" dirty="0" smtClean="0">
                <a:ea typeface="ＭＳ Ｐゴシック" pitchFamily="34" charset="-128"/>
              </a:rPr>
              <a:t>Lifecycle Plans</a:t>
            </a:r>
          </a:p>
          <a:p>
            <a:pPr lvl="1">
              <a:defRPr/>
            </a:pPr>
            <a:r>
              <a:rPr lang="en-US" sz="2600" dirty="0"/>
              <a:t>P</a:t>
            </a:r>
            <a:r>
              <a:rPr lang="en-US" sz="2600" dirty="0" smtClean="0"/>
              <a:t>lan </a:t>
            </a:r>
            <a:r>
              <a:rPr lang="en-US" sz="2600" dirty="0"/>
              <a:t>for providing validated software updates and patches as needed throughout the lifecycle of the medical </a:t>
            </a:r>
            <a:r>
              <a:rPr lang="en-US" sz="2600" dirty="0" smtClean="0"/>
              <a:t>device</a:t>
            </a:r>
            <a:endParaRPr lang="en-US" sz="2600" dirty="0"/>
          </a:p>
          <a:p>
            <a:pPr lvl="1">
              <a:defRPr/>
            </a:pPr>
            <a:r>
              <a:rPr lang="en-US" sz="2600" dirty="0"/>
              <a:t>A summary describing controls that are in place to assure that the medical device software will maintain its integrity (e.g. remain free of malware) from the point of origin to the point at which that device leaves the control of the manufacturer</a:t>
            </a:r>
          </a:p>
          <a:p>
            <a:pPr>
              <a:defRPr/>
            </a:pPr>
            <a:r>
              <a:rPr lang="en-US" dirty="0" smtClean="0"/>
              <a:t>Labeling</a:t>
            </a:r>
          </a:p>
          <a:p>
            <a:pPr lvl="1">
              <a:defRPr/>
            </a:pPr>
            <a:r>
              <a:rPr lang="en-US" sz="2600" dirty="0"/>
              <a:t>Device instructions for use and product specifications related to recommended cybersecurity controls appropriate for the intended use environment (e.g. anti-virus software, use of firewall</a:t>
            </a:r>
            <a:r>
              <a:rPr lang="en-US" sz="2600" dirty="0" smtClean="0"/>
              <a:t>)</a:t>
            </a:r>
            <a:endParaRPr lang="en-US" sz="2600" dirty="0"/>
          </a:p>
          <a:p>
            <a:pPr>
              <a:defRPr/>
            </a:pPr>
            <a:endParaRPr lang="en-US" dirty="0"/>
          </a:p>
          <a:p>
            <a:pPr lvl="1">
              <a:defRPr/>
            </a:pPr>
            <a:endParaRPr lang="en-US" dirty="0"/>
          </a:p>
          <a:p>
            <a:pPr lvl="1">
              <a:defRPr/>
            </a:pPr>
            <a:endParaRPr lang="en-US" altLang="en-US" dirty="0" smtClean="0">
              <a:ea typeface="ＭＳ Ｐゴシック" pitchFamily="34" charset="-128"/>
            </a:endParaRPr>
          </a:p>
          <a:p>
            <a:pPr lvl="2">
              <a:defRPr/>
            </a:pPr>
            <a:endParaRPr lang="en-US" altLang="en-US" dirty="0" smtClean="0">
              <a:ea typeface="ＭＳ Ｐゴシック" pitchFamily="34" charset="-128"/>
            </a:endParaRPr>
          </a:p>
        </p:txBody>
      </p:sp>
      <p:sp>
        <p:nvSpPr>
          <p:cNvPr id="38916"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200" smtClean="0">
                <a:solidFill>
                  <a:srgbClr val="898989"/>
                </a:solidFill>
                <a:cs typeface="Arial" charset="0"/>
              </a:rPr>
              <a:t>Slide </a:t>
            </a:r>
            <a:fld id="{0670C356-6393-4793-B61A-621467B23003}" type="slidenum">
              <a:rPr lang="en-US" altLang="en-US" sz="1200" smtClean="0">
                <a:solidFill>
                  <a:srgbClr val="898989"/>
                </a:solidFill>
                <a:cs typeface="Arial" charset="0"/>
              </a:rPr>
              <a:pPr eaLnBrk="1" fontAlgn="base" hangingPunct="1">
                <a:spcBef>
                  <a:spcPct val="0"/>
                </a:spcBef>
                <a:spcAft>
                  <a:spcPct val="0"/>
                </a:spcAft>
                <a:buFontTx/>
                <a:buNone/>
              </a:pPr>
              <a:t>10</a:t>
            </a:fld>
            <a:endParaRPr lang="en-US" altLang="en-US" sz="1200" smtClean="0">
              <a:solidFill>
                <a:srgbClr val="898989"/>
              </a:solidFill>
              <a:cs typeface="Arial" charset="0"/>
            </a:endParaRPr>
          </a:p>
        </p:txBody>
      </p:sp>
    </p:spTree>
    <p:extLst>
      <p:ext uri="{BB962C8B-B14F-4D97-AF65-F5344CB8AC3E}">
        <p14:creationId xmlns:p14="http://schemas.microsoft.com/office/powerpoint/2010/main" val="320387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96" y="590753"/>
            <a:ext cx="7983930" cy="926020"/>
          </a:xfrm>
        </p:spPr>
        <p:txBody>
          <a:bodyPr>
            <a:noAutofit/>
          </a:bodyPr>
          <a:lstStyle/>
          <a:p>
            <a:r>
              <a:rPr lang="en-US" altLang="en-US" sz="4000" b="1" dirty="0">
                <a:ea typeface="ＭＳ Ｐゴシック" pitchFamily="34" charset="-128"/>
              </a:rPr>
              <a:t>Key </a:t>
            </a:r>
            <a:r>
              <a:rPr lang="en-US" altLang="en-US" sz="4000" b="1" dirty="0" smtClean="0">
                <a:ea typeface="ＭＳ Ｐゴシック" pitchFamily="34" charset="-128"/>
              </a:rPr>
              <a:t>Principles of FDA Draft </a:t>
            </a:r>
            <a:r>
              <a:rPr lang="en-US" altLang="en-US" sz="4000" b="1" dirty="0" err="1">
                <a:ea typeface="ＭＳ Ｐゴシック" pitchFamily="34" charset="-128"/>
              </a:rPr>
              <a:t>Postmarket</a:t>
            </a:r>
            <a:r>
              <a:rPr lang="en-US" altLang="en-US" sz="4000" b="1" dirty="0">
                <a:ea typeface="ＭＳ Ｐゴシック" pitchFamily="34" charset="-128"/>
              </a:rPr>
              <a:t> Management of Cybersecurity in Medical Devices</a:t>
            </a:r>
            <a:endParaRPr lang="en-US" sz="4000" b="1" dirty="0"/>
          </a:p>
        </p:txBody>
      </p:sp>
      <p:sp>
        <p:nvSpPr>
          <p:cNvPr id="3" name="Content Placeholder 2"/>
          <p:cNvSpPr>
            <a:spLocks noGrp="1"/>
          </p:cNvSpPr>
          <p:nvPr>
            <p:ph idx="1"/>
          </p:nvPr>
        </p:nvSpPr>
        <p:spPr>
          <a:xfrm>
            <a:off x="323850" y="2045707"/>
            <a:ext cx="8509103" cy="4286043"/>
          </a:xfrm>
        </p:spPr>
        <p:txBody>
          <a:bodyPr>
            <a:normAutofit fontScale="92500" lnSpcReduction="10000"/>
          </a:bodyPr>
          <a:lstStyle/>
          <a:p>
            <a:r>
              <a:rPr lang="en-US" altLang="en-US" dirty="0">
                <a:ea typeface="ＭＳ Ｐゴシック" pitchFamily="34" charset="-128"/>
              </a:rPr>
              <a:t>Collaborative approach to information sharing and risk assessment</a:t>
            </a:r>
          </a:p>
          <a:p>
            <a:r>
              <a:rPr lang="en-US" altLang="en-US" dirty="0">
                <a:ea typeface="ＭＳ Ｐゴシック" pitchFamily="34" charset="-128"/>
              </a:rPr>
              <a:t>Articulate manufacturer responsibilities by leveraging existing Quality System Regulation and </a:t>
            </a:r>
            <a:r>
              <a:rPr lang="en-US" altLang="en-US" dirty="0" err="1">
                <a:ea typeface="ＭＳ Ｐゴシック" pitchFamily="34" charset="-128"/>
              </a:rPr>
              <a:t>postmarket</a:t>
            </a:r>
            <a:r>
              <a:rPr lang="en-US" altLang="en-US" dirty="0">
                <a:ea typeface="ＭＳ Ｐゴシック" pitchFamily="34" charset="-128"/>
              </a:rPr>
              <a:t> authorities</a:t>
            </a:r>
          </a:p>
          <a:p>
            <a:r>
              <a:rPr lang="en-US" altLang="en-US" dirty="0">
                <a:ea typeface="ＭＳ Ｐゴシック" pitchFamily="34" charset="-128"/>
              </a:rPr>
              <a:t>Align with Presidential EOs and NIST Framework</a:t>
            </a:r>
          </a:p>
          <a:p>
            <a:r>
              <a:rPr lang="en-US" altLang="en-US" dirty="0">
                <a:ea typeface="ＭＳ Ｐゴシック" pitchFamily="34" charset="-128"/>
              </a:rPr>
              <a:t>Incentivize the “right” behavior</a:t>
            </a:r>
          </a:p>
          <a:p>
            <a:r>
              <a:rPr lang="en-US" altLang="en-US" dirty="0">
                <a:ea typeface="ＭＳ Ｐゴシック" pitchFamily="34" charset="-128"/>
              </a:rPr>
              <a:t>Risk-based approach to assuring risks to public health are addressed in a timely fashion</a:t>
            </a:r>
          </a:p>
          <a:p>
            <a:endParaRPr lang="en-US" dirty="0"/>
          </a:p>
        </p:txBody>
      </p:sp>
    </p:spTree>
    <p:extLst>
      <p:ext uri="{BB962C8B-B14F-4D97-AF65-F5344CB8AC3E}">
        <p14:creationId xmlns:p14="http://schemas.microsoft.com/office/powerpoint/2010/main" val="35737904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23" y="824502"/>
            <a:ext cx="8509103" cy="926020"/>
          </a:xfrm>
        </p:spPr>
        <p:txBody>
          <a:bodyPr>
            <a:normAutofit fontScale="90000"/>
          </a:bodyPr>
          <a:lstStyle/>
          <a:p>
            <a:r>
              <a:rPr lang="en-US" altLang="en-US" b="1" dirty="0">
                <a:ea typeface="ＭＳ Ｐゴシック" pitchFamily="34" charset="-128"/>
              </a:rPr>
              <a:t>Core Tenets of </a:t>
            </a:r>
            <a:r>
              <a:rPr lang="en-US" altLang="en-US" b="1" dirty="0" err="1">
                <a:ea typeface="ＭＳ Ｐゴシック" pitchFamily="34" charset="-128"/>
              </a:rPr>
              <a:t>Postmarket</a:t>
            </a:r>
            <a:r>
              <a:rPr lang="en-US" altLang="en-US" b="1" dirty="0">
                <a:ea typeface="ＭＳ Ｐゴシック" pitchFamily="34" charset="-128"/>
              </a:rPr>
              <a:t> Management of Medical Device Cybersecurity</a:t>
            </a:r>
            <a:endParaRPr lang="en-US" b="1" dirty="0"/>
          </a:p>
        </p:txBody>
      </p:sp>
      <p:sp>
        <p:nvSpPr>
          <p:cNvPr id="3" name="Content Placeholder 2"/>
          <p:cNvSpPr>
            <a:spLocks noGrp="1"/>
          </p:cNvSpPr>
          <p:nvPr>
            <p:ph idx="1"/>
          </p:nvPr>
        </p:nvSpPr>
        <p:spPr>
          <a:xfrm>
            <a:off x="323849" y="2246842"/>
            <a:ext cx="8509103" cy="4286043"/>
          </a:xfrm>
        </p:spPr>
        <p:txBody>
          <a:bodyPr>
            <a:normAutofit fontScale="62500" lnSpcReduction="20000"/>
          </a:bodyPr>
          <a:lstStyle/>
          <a:p>
            <a:pPr>
              <a:defRPr/>
            </a:pPr>
            <a:r>
              <a:rPr lang="en-US" dirty="0"/>
              <a:t>Proactively practice good cyber hygiene</a:t>
            </a:r>
          </a:p>
          <a:p>
            <a:pPr>
              <a:defRPr/>
            </a:pPr>
            <a:r>
              <a:rPr lang="en-US" dirty="0"/>
              <a:t>Remediate cybersecurity vulnerabilities to reduce the risk to an acceptable level</a:t>
            </a:r>
          </a:p>
          <a:p>
            <a:pPr>
              <a:defRPr/>
            </a:pPr>
            <a:r>
              <a:rPr lang="en-US" dirty="0"/>
              <a:t>Conduct appropriate software validation</a:t>
            </a:r>
          </a:p>
          <a:p>
            <a:pPr>
              <a:defRPr/>
            </a:pPr>
            <a:r>
              <a:rPr lang="en-US" dirty="0"/>
              <a:t>Properly document the methods and controls used in the design, manufacture, packaging, labeling, storage, installation, and servicing of all finished devices</a:t>
            </a:r>
          </a:p>
          <a:p>
            <a:pPr>
              <a:defRPr/>
            </a:pPr>
            <a:r>
              <a:rPr lang="en-US" dirty="0"/>
              <a:t>Identify and implement work-</a:t>
            </a:r>
            <a:r>
              <a:rPr lang="en-US" dirty="0" err="1"/>
              <a:t>arounds</a:t>
            </a:r>
            <a:r>
              <a:rPr lang="en-US" dirty="0"/>
              <a:t> or a temporary fix to adequately mitigate the </a:t>
            </a:r>
            <a:r>
              <a:rPr lang="en-US" dirty="0" err="1"/>
              <a:t>cybervulnerability</a:t>
            </a:r>
            <a:r>
              <a:rPr lang="en-US" dirty="0"/>
              <a:t> risk, even when an “official fix” may not be feasible or immediately practicable</a:t>
            </a:r>
          </a:p>
          <a:p>
            <a:pPr>
              <a:defRPr/>
            </a:pPr>
            <a:r>
              <a:rPr lang="en-US" dirty="0"/>
              <a:t>Provide users with relevant </a:t>
            </a:r>
            <a:r>
              <a:rPr lang="en-US" dirty="0" smtClean="0"/>
              <a:t>information</a:t>
            </a:r>
          </a:p>
          <a:p>
            <a:pPr>
              <a:defRPr/>
            </a:pPr>
            <a:r>
              <a:rPr lang="en-US" dirty="0" smtClean="0"/>
              <a:t>Emphasis on continuous quality improvement</a:t>
            </a:r>
          </a:p>
          <a:p>
            <a:pPr>
              <a:defRPr/>
            </a:pPr>
            <a:r>
              <a:rPr lang="en-US" dirty="0" smtClean="0"/>
              <a:t>Emphasis on coordinated disclosure of vulnerabilities and timely response –essential role for stakeholders within the ecosystem to work together</a:t>
            </a:r>
            <a:endParaRPr lang="en-US" dirty="0"/>
          </a:p>
          <a:p>
            <a:endParaRPr lang="en-US" dirty="0"/>
          </a:p>
        </p:txBody>
      </p:sp>
    </p:spTree>
    <p:extLst>
      <p:ext uri="{BB962C8B-B14F-4D97-AF65-F5344CB8AC3E}">
        <p14:creationId xmlns:p14="http://schemas.microsoft.com/office/powerpoint/2010/main" val="171552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8001000" cy="1066800"/>
          </a:xfrm>
        </p:spPr>
        <p:txBody>
          <a:bodyPr/>
          <a:lstStyle/>
          <a:p>
            <a:r>
              <a:rPr lang="en-US" altLang="en-US" b="1" dirty="0" smtClean="0">
                <a:solidFill>
                  <a:schemeClr val="tx1"/>
                </a:solidFill>
                <a:ea typeface="ＭＳ Ｐゴシック" pitchFamily="34" charset="-128"/>
              </a:rPr>
              <a:t>Use of NIST Framework</a:t>
            </a:r>
          </a:p>
        </p:txBody>
      </p:sp>
      <p:sp>
        <p:nvSpPr>
          <p:cNvPr id="3" name="Content Placeholder 2"/>
          <p:cNvSpPr>
            <a:spLocks noGrp="1"/>
          </p:cNvSpPr>
          <p:nvPr>
            <p:ph idx="1"/>
          </p:nvPr>
        </p:nvSpPr>
        <p:spPr/>
        <p:txBody>
          <a:bodyPr>
            <a:normAutofit lnSpcReduction="10000"/>
          </a:bodyPr>
          <a:lstStyle/>
          <a:p>
            <a:pPr>
              <a:defRPr/>
            </a:pPr>
            <a:r>
              <a:rPr lang="en-US" sz="3400" dirty="0" smtClean="0"/>
              <a:t>Both Guidance documents recommend use of NIST Cybersecurity Framework’s 5 core functions </a:t>
            </a:r>
          </a:p>
          <a:p>
            <a:pPr lvl="1">
              <a:defRPr/>
            </a:pPr>
            <a:r>
              <a:rPr lang="en-US" sz="3000" dirty="0" smtClean="0"/>
              <a:t>Identify</a:t>
            </a:r>
          </a:p>
          <a:p>
            <a:pPr lvl="1">
              <a:defRPr/>
            </a:pPr>
            <a:r>
              <a:rPr lang="en-US" sz="3000" dirty="0" smtClean="0"/>
              <a:t>Protect and Detect</a:t>
            </a:r>
          </a:p>
          <a:p>
            <a:pPr lvl="2">
              <a:defRPr/>
            </a:pPr>
            <a:r>
              <a:rPr lang="en-US" sz="2600" dirty="0" smtClean="0"/>
              <a:t>Vulnerability assessment and risk analysis</a:t>
            </a:r>
          </a:p>
          <a:p>
            <a:pPr lvl="1">
              <a:defRPr/>
            </a:pPr>
            <a:r>
              <a:rPr lang="en-US" sz="3000" dirty="0" smtClean="0"/>
              <a:t>Respond and Recover</a:t>
            </a:r>
          </a:p>
          <a:p>
            <a:pPr lvl="2">
              <a:defRPr/>
            </a:pPr>
            <a:r>
              <a:rPr lang="en-US" sz="2600" dirty="0" smtClean="0"/>
              <a:t>Compensating controls, risk mitigation and remediation</a:t>
            </a:r>
          </a:p>
          <a:p>
            <a:pPr marL="0" indent="0">
              <a:buFont typeface="Arial" charset="0"/>
              <a:buNone/>
              <a:defRPr/>
            </a:pPr>
            <a:endParaRPr lang="en-US" dirty="0" smtClean="0"/>
          </a:p>
          <a:p>
            <a:pPr lvl="1">
              <a:defRPr/>
            </a:pPr>
            <a:endParaRPr lang="en-US" dirty="0" smtClean="0"/>
          </a:p>
          <a:p>
            <a:pPr>
              <a:defRPr/>
            </a:pPr>
            <a:endParaRPr lang="en-US" dirty="0"/>
          </a:p>
        </p:txBody>
      </p:sp>
      <p:sp>
        <p:nvSpPr>
          <p:cNvPr id="40964"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200" smtClean="0">
                <a:solidFill>
                  <a:srgbClr val="898989"/>
                </a:solidFill>
                <a:cs typeface="Arial" charset="0"/>
              </a:rPr>
              <a:t>Slide </a:t>
            </a:r>
            <a:fld id="{6CBE0E10-D4C4-448E-8BC4-5514E079020C}" type="slidenum">
              <a:rPr lang="en-US" altLang="en-US" sz="1200" smtClean="0">
                <a:solidFill>
                  <a:srgbClr val="898989"/>
                </a:solidFill>
                <a:cs typeface="Arial" charset="0"/>
              </a:rPr>
              <a:pPr eaLnBrk="1" fontAlgn="base" hangingPunct="1">
                <a:spcBef>
                  <a:spcPct val="0"/>
                </a:spcBef>
                <a:spcAft>
                  <a:spcPct val="0"/>
                </a:spcAft>
                <a:buFontTx/>
                <a:buNone/>
              </a:pPr>
              <a:t>13</a:t>
            </a:fld>
            <a:endParaRPr lang="en-US" altLang="en-US" sz="1200" smtClean="0">
              <a:solidFill>
                <a:srgbClr val="898989"/>
              </a:solidFill>
              <a:cs typeface="Arial" charset="0"/>
            </a:endParaRPr>
          </a:p>
        </p:txBody>
      </p:sp>
    </p:spTree>
    <p:extLst>
      <p:ext uri="{BB962C8B-B14F-4D97-AF65-F5344CB8AC3E}">
        <p14:creationId xmlns:p14="http://schemas.microsoft.com/office/powerpoint/2010/main" val="198280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95004"/>
            <a:ext cx="8509103" cy="926020"/>
          </a:xfrm>
        </p:spPr>
        <p:txBody>
          <a:bodyPr>
            <a:normAutofit/>
          </a:bodyPr>
          <a:lstStyle/>
          <a:p>
            <a:r>
              <a:rPr lang="en-US" altLang="en-US" b="1" dirty="0">
                <a:ea typeface="ＭＳ Ｐゴシック" pitchFamily="34" charset="-128"/>
              </a:rPr>
              <a:t>Cybersecurity – Assessing </a:t>
            </a:r>
            <a:r>
              <a:rPr lang="en-US" altLang="en-US" b="1" dirty="0" smtClean="0">
                <a:ea typeface="ＭＳ Ｐゴシック" pitchFamily="34" charset="-128"/>
              </a:rPr>
              <a:t>Risk</a:t>
            </a:r>
            <a:endParaRPr lang="en-US" b="1" dirty="0"/>
          </a:p>
        </p:txBody>
      </p:sp>
      <p:sp>
        <p:nvSpPr>
          <p:cNvPr id="3" name="Content Placeholder 2"/>
          <p:cNvSpPr>
            <a:spLocks noGrp="1"/>
          </p:cNvSpPr>
          <p:nvPr>
            <p:ph idx="1"/>
          </p:nvPr>
        </p:nvSpPr>
        <p:spPr>
          <a:xfrm>
            <a:off x="419100" y="1371600"/>
            <a:ext cx="8509103" cy="4286043"/>
          </a:xfrm>
        </p:spPr>
        <p:txBody>
          <a:bodyPr>
            <a:normAutofit/>
          </a:bodyPr>
          <a:lstStyle/>
          <a:p>
            <a:pPr marL="0" indent="0">
              <a:buFont typeface="Arial" charset="0"/>
              <a:buNone/>
              <a:defRPr/>
            </a:pPr>
            <a:r>
              <a:rPr lang="en-US" dirty="0" smtClean="0"/>
              <a:t>Assessment of impact of vulnerability on essential performance and safety of the medical device based on:</a:t>
            </a:r>
          </a:p>
          <a:p>
            <a:pPr marL="0" indent="0">
              <a:buFont typeface="Arial" charset="0"/>
              <a:buNone/>
              <a:defRPr/>
            </a:pPr>
            <a:endParaRPr lang="en-US" dirty="0"/>
          </a:p>
          <a:p>
            <a:pPr>
              <a:defRPr/>
            </a:pPr>
            <a:r>
              <a:rPr lang="en-US" dirty="0" smtClean="0"/>
              <a:t>Severity of Patient Harm (if the vulnerability were to be exploited)</a:t>
            </a:r>
          </a:p>
          <a:p>
            <a:pPr>
              <a:defRPr/>
            </a:pPr>
            <a:r>
              <a:rPr lang="en-US" dirty="0" smtClean="0"/>
              <a:t>Exploitability</a:t>
            </a:r>
          </a:p>
          <a:p>
            <a:pPr>
              <a:defRPr/>
            </a:pPr>
            <a:endParaRPr lang="en-US" dirty="0"/>
          </a:p>
          <a:p>
            <a:pPr>
              <a:defRPr/>
            </a:pPr>
            <a:endParaRPr lang="en-US" dirty="0"/>
          </a:p>
          <a:p>
            <a:endParaRPr lang="en-US" dirty="0"/>
          </a:p>
        </p:txBody>
      </p:sp>
    </p:spTree>
    <p:extLst>
      <p:ext uri="{BB962C8B-B14F-4D97-AF65-F5344CB8AC3E}">
        <p14:creationId xmlns:p14="http://schemas.microsoft.com/office/powerpoint/2010/main" val="129739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86612"/>
            <a:ext cx="8509103" cy="926020"/>
          </a:xfrm>
        </p:spPr>
        <p:txBody>
          <a:bodyPr>
            <a:normAutofit fontScale="90000"/>
          </a:bodyPr>
          <a:lstStyle/>
          <a:p>
            <a:r>
              <a:rPr lang="en-US" altLang="en-US" b="1" dirty="0" err="1">
                <a:ea typeface="ＭＳ Ｐゴシック" pitchFamily="34" charset="-128"/>
              </a:rPr>
              <a:t>Postmarket</a:t>
            </a:r>
            <a:r>
              <a:rPr lang="en-US" altLang="en-US" b="1" dirty="0">
                <a:ea typeface="ＭＳ Ｐゴシック" pitchFamily="34" charset="-128"/>
              </a:rPr>
              <a:t> Cybersecurity Risk Assessment</a:t>
            </a:r>
            <a:endParaRPr lang="en-US" b="1" dirty="0"/>
          </a:p>
        </p:txBody>
      </p:sp>
      <p:sp>
        <p:nvSpPr>
          <p:cNvPr id="4" name="Footer Placeholder 3"/>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4699" y="2340398"/>
            <a:ext cx="6778464" cy="3321051"/>
          </a:xfrm>
          <a:prstGeom prst="rect">
            <a:avLst/>
          </a:prstGeom>
          <a:noFill/>
          <a:ln>
            <a:noFill/>
          </a:ln>
        </p:spPr>
      </p:pic>
    </p:spTree>
    <p:extLst>
      <p:ext uri="{BB962C8B-B14F-4D97-AF65-F5344CB8AC3E}">
        <p14:creationId xmlns:p14="http://schemas.microsoft.com/office/powerpoint/2010/main" val="277518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23679"/>
            <a:ext cx="8509103" cy="926020"/>
          </a:xfrm>
        </p:spPr>
        <p:txBody>
          <a:bodyPr>
            <a:normAutofit fontScale="90000"/>
          </a:bodyPr>
          <a:lstStyle/>
          <a:p>
            <a:r>
              <a:rPr lang="en-US" altLang="en-US" b="1" dirty="0">
                <a:ea typeface="ＭＳ Ｐゴシック" pitchFamily="34" charset="-128"/>
              </a:rPr>
              <a:t>Cybersecurity – Assessing Exploitability</a:t>
            </a:r>
            <a:endParaRPr lang="en-US" b="1" dirty="0"/>
          </a:p>
        </p:txBody>
      </p:sp>
      <p:sp>
        <p:nvSpPr>
          <p:cNvPr id="3" name="Content Placeholder 2"/>
          <p:cNvSpPr>
            <a:spLocks noGrp="1"/>
          </p:cNvSpPr>
          <p:nvPr>
            <p:ph idx="1"/>
          </p:nvPr>
        </p:nvSpPr>
        <p:spPr/>
        <p:txBody>
          <a:bodyPr>
            <a:normAutofit fontScale="62500" lnSpcReduction="20000"/>
          </a:bodyPr>
          <a:lstStyle/>
          <a:p>
            <a:pPr marL="0" indent="0">
              <a:buFont typeface="Arial" charset="0"/>
              <a:buNone/>
              <a:defRPr/>
            </a:pPr>
            <a:r>
              <a:rPr lang="en-US" dirty="0"/>
              <a:t>Example of elements incorporated into one </a:t>
            </a:r>
            <a:r>
              <a:rPr lang="en-US" dirty="0" smtClean="0"/>
              <a:t>cyber-vulnerability </a:t>
            </a:r>
            <a:r>
              <a:rPr lang="en-US" dirty="0"/>
              <a:t>scoring system:</a:t>
            </a:r>
          </a:p>
          <a:p>
            <a:pPr>
              <a:defRPr/>
            </a:pPr>
            <a:r>
              <a:rPr lang="en-US" dirty="0"/>
              <a:t>Attack Vector (physical, local, adjacent, network)</a:t>
            </a:r>
          </a:p>
          <a:p>
            <a:pPr>
              <a:defRPr/>
            </a:pPr>
            <a:r>
              <a:rPr lang="en-US" dirty="0"/>
              <a:t>Attack Complexity (high, low)</a:t>
            </a:r>
          </a:p>
          <a:p>
            <a:pPr>
              <a:defRPr/>
            </a:pPr>
            <a:r>
              <a:rPr lang="en-US" dirty="0"/>
              <a:t>Privileges Required (none, low, high)</a:t>
            </a:r>
          </a:p>
          <a:p>
            <a:pPr>
              <a:defRPr/>
            </a:pPr>
            <a:r>
              <a:rPr lang="en-US" dirty="0"/>
              <a:t>User Interaction (none, required)</a:t>
            </a:r>
          </a:p>
          <a:p>
            <a:pPr>
              <a:defRPr/>
            </a:pPr>
            <a:r>
              <a:rPr lang="en-US" dirty="0"/>
              <a:t>Confidentiality (high, low, none)</a:t>
            </a:r>
          </a:p>
          <a:p>
            <a:pPr>
              <a:defRPr/>
            </a:pPr>
            <a:r>
              <a:rPr lang="en-US" dirty="0"/>
              <a:t>Integrity (none, low, high)</a:t>
            </a:r>
          </a:p>
          <a:p>
            <a:pPr>
              <a:defRPr/>
            </a:pPr>
            <a:r>
              <a:rPr lang="en-US" dirty="0"/>
              <a:t>Availability (high, low, none)</a:t>
            </a:r>
          </a:p>
          <a:p>
            <a:pPr>
              <a:defRPr/>
            </a:pPr>
            <a:r>
              <a:rPr lang="en-US" dirty="0"/>
              <a:t>Exploit Code Maturity (high, functional, proof-of-concept, unproven)</a:t>
            </a:r>
          </a:p>
          <a:p>
            <a:pPr>
              <a:defRPr/>
            </a:pPr>
            <a:r>
              <a:rPr lang="en-US" dirty="0"/>
              <a:t>Remediation Level (unavailable, work-around, temporary fix, official fix)</a:t>
            </a:r>
          </a:p>
          <a:p>
            <a:pPr>
              <a:defRPr/>
            </a:pPr>
            <a:r>
              <a:rPr lang="en-US" dirty="0"/>
              <a:t>Report Confidence (confirmed, reasonable, unknown)</a:t>
            </a:r>
          </a:p>
          <a:p>
            <a:pPr marL="0" indent="0">
              <a:buFont typeface="Arial" charset="0"/>
              <a:buNone/>
              <a:defRPr/>
            </a:pPr>
            <a:endParaRPr lang="en-US" dirty="0"/>
          </a:p>
          <a:p>
            <a:pPr marL="0" indent="0">
              <a:buFont typeface="Arial" charset="0"/>
              <a:buNone/>
              <a:defRPr/>
            </a:pPr>
            <a:r>
              <a:rPr lang="en-US" dirty="0"/>
              <a:t>Adopted from: Common Vulnerability Scoring System, V3: Specification Document, available at: www.first.org/cvss/specification-document.</a:t>
            </a:r>
          </a:p>
          <a:p>
            <a:pPr>
              <a:defRPr/>
            </a:pPr>
            <a:endParaRPr lang="en-US" dirty="0"/>
          </a:p>
          <a:p>
            <a:endParaRPr lang="en-US" dirty="0"/>
          </a:p>
        </p:txBody>
      </p:sp>
    </p:spTree>
    <p:extLst>
      <p:ext uri="{BB962C8B-B14F-4D97-AF65-F5344CB8AC3E}">
        <p14:creationId xmlns:p14="http://schemas.microsoft.com/office/powerpoint/2010/main" val="410973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252154"/>
            <a:ext cx="8509103" cy="926020"/>
          </a:xfrm>
        </p:spPr>
        <p:txBody>
          <a:bodyPr>
            <a:normAutofit fontScale="90000"/>
          </a:bodyPr>
          <a:lstStyle/>
          <a:p>
            <a:r>
              <a:rPr lang="en-US" altLang="en-US" b="1" dirty="0">
                <a:ea typeface="ＭＳ Ｐゴシック" pitchFamily="34" charset="-128"/>
              </a:rPr>
              <a:t>Controlled </a:t>
            </a:r>
            <a:r>
              <a:rPr lang="en-US" altLang="en-US" b="1" dirty="0" smtClean="0">
                <a:ea typeface="ＭＳ Ｐゴシック" pitchFamily="34" charset="-128"/>
              </a:rPr>
              <a:t>Vulnerabilities</a:t>
            </a:r>
            <a:br>
              <a:rPr lang="en-US" altLang="en-US" b="1" dirty="0" smtClean="0">
                <a:ea typeface="ＭＳ Ｐゴシック" pitchFamily="34" charset="-128"/>
              </a:rPr>
            </a:br>
            <a:r>
              <a:rPr lang="en-US" altLang="en-US" sz="2700" b="1" dirty="0" smtClean="0">
                <a:ea typeface="ＭＳ Ｐゴシック" pitchFamily="34" charset="-128"/>
              </a:rPr>
              <a:t>“Acceptable Residual Risk”</a:t>
            </a:r>
            <a:endParaRPr lang="en-US" sz="2700" b="1" dirty="0"/>
          </a:p>
        </p:txBody>
      </p:sp>
      <p:sp>
        <p:nvSpPr>
          <p:cNvPr id="3" name="Content Placeholder 2"/>
          <p:cNvSpPr>
            <a:spLocks noGrp="1"/>
          </p:cNvSpPr>
          <p:nvPr>
            <p:ph idx="1"/>
          </p:nvPr>
        </p:nvSpPr>
        <p:spPr>
          <a:xfrm>
            <a:off x="409575" y="1857375"/>
            <a:ext cx="8509103" cy="4286043"/>
          </a:xfrm>
        </p:spPr>
        <p:txBody>
          <a:bodyPr>
            <a:normAutofit fontScale="85000" lnSpcReduction="10000"/>
          </a:bodyPr>
          <a:lstStyle/>
          <a:p>
            <a:pPr>
              <a:defRPr/>
            </a:pPr>
            <a:r>
              <a:rPr lang="en-US" altLang="en-US" dirty="0">
                <a:ea typeface="ＭＳ Ｐゴシック" pitchFamily="34" charset="-128"/>
              </a:rPr>
              <a:t>Promote good cyber hygiene and reduce cybersecurity risks even when residual risk is acceptable</a:t>
            </a:r>
          </a:p>
          <a:p>
            <a:pPr>
              <a:defRPr/>
            </a:pPr>
            <a:r>
              <a:rPr lang="en-US" dirty="0"/>
              <a:t>Changes to a device solely to strengthen the cybersecurity associated with vulnerability with controlled risk are typically considered device enhancements and/or cybersecurity routine updates and patches, and are not required to be reported</a:t>
            </a:r>
          </a:p>
          <a:p>
            <a:pPr>
              <a:defRPr/>
            </a:pPr>
            <a:r>
              <a:rPr lang="en-US" dirty="0"/>
              <a:t>Annual reporting requirements for premarket approval (PMA) devices  </a:t>
            </a:r>
          </a:p>
          <a:p>
            <a:pPr>
              <a:defRPr/>
            </a:pPr>
            <a:endParaRPr lang="en-US" altLang="en-US" dirty="0">
              <a:ea typeface="ＭＳ Ｐゴシック" pitchFamily="34" charset="-128"/>
            </a:endParaRP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333190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1" y="198186"/>
            <a:ext cx="8509103" cy="926020"/>
          </a:xfrm>
        </p:spPr>
        <p:txBody>
          <a:bodyPr>
            <a:normAutofit fontScale="90000"/>
          </a:bodyPr>
          <a:lstStyle/>
          <a:p>
            <a:r>
              <a:rPr lang="en-US" altLang="en-US" b="1" dirty="0">
                <a:ea typeface="ＭＳ Ｐゴシック" pitchFamily="34" charset="-128"/>
              </a:rPr>
              <a:t>Uncontrolled </a:t>
            </a:r>
            <a:r>
              <a:rPr lang="en-US" altLang="en-US" b="1" dirty="0" smtClean="0">
                <a:ea typeface="ＭＳ Ｐゴシック" pitchFamily="34" charset="-128"/>
              </a:rPr>
              <a:t>Vulnerabilities</a:t>
            </a:r>
            <a:br>
              <a:rPr lang="en-US" altLang="en-US" b="1" dirty="0" smtClean="0">
                <a:ea typeface="ＭＳ Ｐゴシック" pitchFamily="34" charset="-128"/>
              </a:rPr>
            </a:br>
            <a:r>
              <a:rPr lang="en-US" altLang="en-US" sz="2700" b="1" dirty="0" smtClean="0">
                <a:ea typeface="ＭＳ Ｐゴシック" pitchFamily="34" charset="-128"/>
              </a:rPr>
              <a:t>“Unacceptable Residual Risk”</a:t>
            </a:r>
            <a:endParaRPr lang="en-US" sz="2700" b="1" dirty="0"/>
          </a:p>
        </p:txBody>
      </p:sp>
      <p:sp>
        <p:nvSpPr>
          <p:cNvPr id="3" name="Content Placeholder 2"/>
          <p:cNvSpPr>
            <a:spLocks noGrp="1"/>
          </p:cNvSpPr>
          <p:nvPr>
            <p:ph idx="1"/>
          </p:nvPr>
        </p:nvSpPr>
        <p:spPr>
          <a:xfrm>
            <a:off x="634897" y="1890989"/>
            <a:ext cx="8509103" cy="4814708"/>
          </a:xfrm>
        </p:spPr>
        <p:txBody>
          <a:bodyPr>
            <a:normAutofit/>
          </a:bodyPr>
          <a:lstStyle/>
          <a:p>
            <a:pPr marL="57150" indent="0">
              <a:spcBef>
                <a:spcPts val="0"/>
              </a:spcBef>
              <a:buNone/>
              <a:defRPr/>
            </a:pPr>
            <a:r>
              <a:rPr lang="en-US" sz="4000" dirty="0" smtClean="0"/>
              <a:t>Guidance Addresses:</a:t>
            </a:r>
          </a:p>
          <a:p>
            <a:pPr marL="914400" indent="-857250">
              <a:spcBef>
                <a:spcPts val="0"/>
              </a:spcBef>
              <a:defRPr/>
            </a:pPr>
            <a:r>
              <a:rPr lang="en-US" sz="3800" dirty="0" smtClean="0"/>
              <a:t>Reporting Requirements</a:t>
            </a:r>
          </a:p>
          <a:p>
            <a:pPr marL="914400" indent="-857250">
              <a:spcBef>
                <a:spcPts val="0"/>
              </a:spcBef>
              <a:defRPr/>
            </a:pPr>
            <a:r>
              <a:rPr lang="en-US" sz="3800" dirty="0" smtClean="0"/>
              <a:t>Time Frame for Mitigating Risks</a:t>
            </a:r>
          </a:p>
          <a:p>
            <a:pPr marL="914400" indent="-857250">
              <a:spcBef>
                <a:spcPts val="0"/>
              </a:spcBef>
              <a:defRPr/>
            </a:pPr>
            <a:r>
              <a:rPr lang="en-US" sz="3800" dirty="0" smtClean="0"/>
              <a:t>Public Disclosure</a:t>
            </a:r>
          </a:p>
          <a:p>
            <a:pPr marL="914400" indent="-857250">
              <a:spcBef>
                <a:spcPts val="0"/>
              </a:spcBef>
              <a:defRPr/>
            </a:pPr>
            <a:r>
              <a:rPr lang="en-US" sz="3800" dirty="0" smtClean="0"/>
              <a:t>Information Sharing and Stakeholder Collaboration</a:t>
            </a:r>
          </a:p>
          <a:p>
            <a:pPr marL="57150" indent="0">
              <a:buNone/>
              <a:defRPr/>
            </a:pPr>
            <a:endParaRPr lang="en-US" sz="6400" dirty="0"/>
          </a:p>
        </p:txBody>
      </p:sp>
    </p:spTree>
    <p:extLst>
      <p:ext uri="{BB962C8B-B14F-4D97-AF65-F5344CB8AC3E}">
        <p14:creationId xmlns:p14="http://schemas.microsoft.com/office/powerpoint/2010/main" val="86016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1" y="198186"/>
            <a:ext cx="8509103" cy="926020"/>
          </a:xfrm>
        </p:spPr>
        <p:txBody>
          <a:bodyPr>
            <a:normAutofit fontScale="90000"/>
          </a:bodyPr>
          <a:lstStyle/>
          <a:p>
            <a:r>
              <a:rPr lang="en-US" altLang="en-US" b="1" dirty="0">
                <a:ea typeface="ＭＳ Ｐゴシック" pitchFamily="34" charset="-128"/>
              </a:rPr>
              <a:t>Uncontrolled </a:t>
            </a:r>
            <a:r>
              <a:rPr lang="en-US" altLang="en-US" b="1" dirty="0" smtClean="0">
                <a:ea typeface="ＭＳ Ｐゴシック" pitchFamily="34" charset="-128"/>
              </a:rPr>
              <a:t>Vulnerabilities</a:t>
            </a:r>
            <a:br>
              <a:rPr lang="en-US" altLang="en-US" b="1" dirty="0" smtClean="0">
                <a:ea typeface="ＭＳ Ｐゴシック" pitchFamily="34" charset="-128"/>
              </a:rPr>
            </a:br>
            <a:r>
              <a:rPr lang="en-US" altLang="en-US" sz="2700" b="1" dirty="0" smtClean="0">
                <a:ea typeface="ＭＳ Ｐゴシック" pitchFamily="34" charset="-128"/>
              </a:rPr>
              <a:t>“Unacceptable Residual Risk”</a:t>
            </a:r>
            <a:endParaRPr lang="en-US" sz="2700" b="1" dirty="0"/>
          </a:p>
        </p:txBody>
      </p:sp>
      <p:sp>
        <p:nvSpPr>
          <p:cNvPr id="3" name="Content Placeholder 2"/>
          <p:cNvSpPr>
            <a:spLocks noGrp="1"/>
          </p:cNvSpPr>
          <p:nvPr>
            <p:ph idx="1"/>
          </p:nvPr>
        </p:nvSpPr>
        <p:spPr>
          <a:xfrm>
            <a:off x="323849" y="1527383"/>
            <a:ext cx="8509103" cy="3770174"/>
          </a:xfrm>
        </p:spPr>
        <p:txBody>
          <a:bodyPr>
            <a:noAutofit/>
          </a:bodyPr>
          <a:lstStyle/>
          <a:p>
            <a:pPr indent="-285750">
              <a:defRPr/>
            </a:pPr>
            <a:r>
              <a:rPr lang="en-US" sz="1600" dirty="0" smtClean="0"/>
              <a:t>Reporting Requirements:</a:t>
            </a:r>
          </a:p>
          <a:p>
            <a:pPr lvl="1">
              <a:defRPr/>
            </a:pPr>
            <a:r>
              <a:rPr lang="en-US" sz="1600" dirty="0" smtClean="0"/>
              <a:t>Manufacturers </a:t>
            </a:r>
            <a:r>
              <a:rPr lang="en-US" sz="1600" dirty="0"/>
              <a:t>are </a:t>
            </a:r>
            <a:r>
              <a:rPr lang="en-US" sz="1600" dirty="0" smtClean="0"/>
              <a:t>required </a:t>
            </a:r>
            <a:r>
              <a:rPr lang="en-US" sz="1600" dirty="0"/>
              <a:t>to report </a:t>
            </a:r>
            <a:r>
              <a:rPr lang="en-US" sz="1600" dirty="0" smtClean="0"/>
              <a:t>uncontrolled </a:t>
            </a:r>
            <a:r>
              <a:rPr lang="en-US" sz="1600" dirty="0"/>
              <a:t>vulnerabilities to </a:t>
            </a:r>
            <a:r>
              <a:rPr lang="en-US" sz="1600" dirty="0" smtClean="0"/>
              <a:t>FDA (21 </a:t>
            </a:r>
            <a:r>
              <a:rPr lang="en-US" sz="1600" dirty="0"/>
              <a:t>CFR </a:t>
            </a:r>
            <a:r>
              <a:rPr lang="en-US" sz="1600" dirty="0" smtClean="0"/>
              <a:t>806)</a:t>
            </a:r>
          </a:p>
          <a:p>
            <a:pPr lvl="1">
              <a:defRPr/>
            </a:pPr>
            <a:r>
              <a:rPr lang="en-US" sz="1600" dirty="0" smtClean="0"/>
              <a:t>FDA </a:t>
            </a:r>
            <a:r>
              <a:rPr lang="en-US" sz="1600" dirty="0"/>
              <a:t>does not intend to enforce reporting requirements under CFR 806 if all of the following circumstances are met: </a:t>
            </a:r>
          </a:p>
          <a:p>
            <a:pPr lvl="2">
              <a:buFont typeface="Arial" panose="020B0604020202020204" pitchFamily="34" charset="0"/>
              <a:buChar char="•"/>
              <a:defRPr/>
            </a:pPr>
            <a:r>
              <a:rPr lang="en-US" sz="1600" dirty="0"/>
              <a:t>N</a:t>
            </a:r>
            <a:r>
              <a:rPr lang="en-US" sz="1600" dirty="0" smtClean="0"/>
              <a:t>o </a:t>
            </a:r>
            <a:r>
              <a:rPr lang="en-US" sz="1600" dirty="0"/>
              <a:t>known serious adverse events or deaths associated with the vulnerability</a:t>
            </a:r>
          </a:p>
          <a:p>
            <a:pPr lvl="2"/>
            <a:r>
              <a:rPr lang="en-US" sz="1600" dirty="0" smtClean="0"/>
              <a:t>Within 30 days of learning of the vulnerability, the manufacturer notifies its customers, identifies interim compensating controls, and provides mitigations to bring the residual risk to an acceptable level. </a:t>
            </a:r>
          </a:p>
          <a:p>
            <a:pPr lvl="2"/>
            <a:r>
              <a:rPr lang="en-US" sz="1600" dirty="0" smtClean="0"/>
              <a:t>The </a:t>
            </a:r>
            <a:r>
              <a:rPr lang="en-US" sz="1600" dirty="0"/>
              <a:t>manufacturer actively participates as a member of an </a:t>
            </a:r>
            <a:r>
              <a:rPr lang="en-US" sz="1600" dirty="0" smtClean="0"/>
              <a:t>ISAO.</a:t>
            </a:r>
          </a:p>
          <a:p>
            <a:pPr>
              <a:defRPr/>
            </a:pPr>
            <a:r>
              <a:rPr lang="en-US" sz="1600" dirty="0" smtClean="0"/>
              <a:t>The </a:t>
            </a:r>
            <a:r>
              <a:rPr lang="en-US" sz="1600" dirty="0"/>
              <a:t>manufacturer should evaluate the device changes to assess the need to submit a premarket submission (e.g., PMA, 510(k), etc.) to the FDA</a:t>
            </a:r>
          </a:p>
          <a:p>
            <a:pPr marL="342900" lvl="1" indent="-342900">
              <a:buFont typeface="Arial" charset="0"/>
              <a:buChar char="•"/>
              <a:defRPr/>
            </a:pPr>
            <a:r>
              <a:rPr lang="en-US" sz="1600" dirty="0"/>
              <a:t>Remediation of devices with annual reporting requirements (e.g., class III devices) should be included in the PMA annual report, as indicated for controlled vulnerabilities</a:t>
            </a:r>
          </a:p>
          <a:p>
            <a:pPr marL="457200" lvl="1" indent="0">
              <a:buFont typeface="Arial" charset="0"/>
              <a:buNone/>
              <a:defRPr/>
            </a:pPr>
            <a:endParaRPr lang="en-US" sz="1600" dirty="0"/>
          </a:p>
          <a:p>
            <a:pPr marL="457200" lvl="1" indent="0">
              <a:buFont typeface="Arial" charset="0"/>
              <a:buNone/>
              <a:defRPr/>
            </a:pPr>
            <a:r>
              <a:rPr lang="en-US" sz="1600" dirty="0"/>
              <a:t>	</a:t>
            </a:r>
          </a:p>
          <a:p>
            <a:endParaRPr lang="en-US" sz="1600" dirty="0"/>
          </a:p>
        </p:txBody>
      </p:sp>
    </p:spTree>
    <p:extLst>
      <p:ext uri="{BB962C8B-B14F-4D97-AF65-F5344CB8AC3E}">
        <p14:creationId xmlns:p14="http://schemas.microsoft.com/office/powerpoint/2010/main" val="2004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15" y="279366"/>
            <a:ext cx="8509103" cy="926020"/>
          </a:xfrm>
        </p:spPr>
        <p:txBody>
          <a:bodyPr>
            <a:normAutofit/>
          </a:bodyPr>
          <a:lstStyle/>
          <a:p>
            <a:r>
              <a:rPr lang="en-US" altLang="en-US" b="1" dirty="0" smtClean="0">
                <a:ea typeface="ＭＳ Ｐゴシック" pitchFamily="34" charset="-128"/>
              </a:rPr>
              <a:t>Agenda</a:t>
            </a:r>
            <a:endParaRPr lang="en-US" dirty="0"/>
          </a:p>
        </p:txBody>
      </p:sp>
      <p:sp>
        <p:nvSpPr>
          <p:cNvPr id="3" name="Content Placeholder 2"/>
          <p:cNvSpPr>
            <a:spLocks noGrp="1"/>
          </p:cNvSpPr>
          <p:nvPr>
            <p:ph idx="1"/>
          </p:nvPr>
        </p:nvSpPr>
        <p:spPr>
          <a:xfrm>
            <a:off x="414384" y="1375449"/>
            <a:ext cx="8509103" cy="5214796"/>
          </a:xfrm>
        </p:spPr>
        <p:txBody>
          <a:bodyPr>
            <a:normAutofit/>
          </a:bodyPr>
          <a:lstStyle/>
          <a:p>
            <a:pPr>
              <a:buFont typeface="Arial" charset="0"/>
              <a:buChar char="•"/>
              <a:defRPr/>
            </a:pPr>
            <a:r>
              <a:rPr lang="en-US" altLang="en-US" sz="3600" dirty="0"/>
              <a:t>Background</a:t>
            </a:r>
          </a:p>
          <a:p>
            <a:pPr lvl="1">
              <a:buFont typeface="Arial" charset="0"/>
              <a:buChar char="•"/>
              <a:defRPr/>
            </a:pPr>
            <a:r>
              <a:rPr lang="en-US" altLang="en-US" dirty="0" smtClean="0"/>
              <a:t>Cybersecurity Landscape in HPH Sector</a:t>
            </a:r>
          </a:p>
          <a:p>
            <a:pPr lvl="1">
              <a:buFont typeface="Arial" charset="0"/>
              <a:buChar char="•"/>
              <a:defRPr/>
            </a:pPr>
            <a:r>
              <a:rPr lang="en-US" altLang="en-US" dirty="0" smtClean="0"/>
              <a:t>Presidential </a:t>
            </a:r>
            <a:r>
              <a:rPr lang="en-US" altLang="en-US" dirty="0"/>
              <a:t>Executive </a:t>
            </a:r>
            <a:r>
              <a:rPr lang="en-US" altLang="en-US" dirty="0" smtClean="0"/>
              <a:t>Orders </a:t>
            </a:r>
            <a:r>
              <a:rPr lang="en-US" altLang="en-US" dirty="0"/>
              <a:t>and National Institute of Standards and Technology (NIST) </a:t>
            </a:r>
            <a:r>
              <a:rPr lang="en-US" altLang="en-US" dirty="0" smtClean="0"/>
              <a:t>Framework</a:t>
            </a:r>
          </a:p>
          <a:p>
            <a:pPr lvl="1">
              <a:buFont typeface="Arial" charset="0"/>
              <a:buChar char="•"/>
              <a:defRPr/>
            </a:pPr>
            <a:r>
              <a:rPr lang="en-US" altLang="en-US" dirty="0" smtClean="0"/>
              <a:t>CDRH/FDA Cybersecurity Activities</a:t>
            </a:r>
            <a:endParaRPr lang="en-US" altLang="en-US" dirty="0"/>
          </a:p>
          <a:p>
            <a:pPr>
              <a:buFont typeface="Arial" charset="0"/>
              <a:buChar char="•"/>
              <a:defRPr/>
            </a:pPr>
            <a:r>
              <a:rPr lang="en-US" altLang="en-US" sz="3600" dirty="0" smtClean="0"/>
              <a:t>Total </a:t>
            </a:r>
            <a:r>
              <a:rPr lang="en-US" altLang="en-US" sz="3600" dirty="0"/>
              <a:t>P</a:t>
            </a:r>
            <a:r>
              <a:rPr lang="en-US" altLang="en-US" sz="3600" dirty="0" smtClean="0"/>
              <a:t>roduct Life Cycle (TPLC) Framework</a:t>
            </a:r>
          </a:p>
          <a:p>
            <a:pPr lvl="1">
              <a:buFont typeface="Arial" charset="0"/>
              <a:buChar char="•"/>
              <a:defRPr/>
            </a:pPr>
            <a:r>
              <a:rPr lang="en-US" altLang="en-US" dirty="0" smtClean="0"/>
              <a:t>Premarket &amp; </a:t>
            </a:r>
            <a:r>
              <a:rPr lang="en-US" altLang="en-US" dirty="0" err="1" smtClean="0"/>
              <a:t>Postmarket</a:t>
            </a:r>
            <a:r>
              <a:rPr lang="en-US" altLang="en-US" dirty="0" smtClean="0"/>
              <a:t> </a:t>
            </a:r>
            <a:r>
              <a:rPr lang="en-US" altLang="en-US" dirty="0"/>
              <a:t>Cybersecurity Approach </a:t>
            </a:r>
            <a:r>
              <a:rPr lang="en-US" altLang="en-US" dirty="0" smtClean="0"/>
              <a:t> </a:t>
            </a:r>
          </a:p>
          <a:p>
            <a:pPr>
              <a:buFont typeface="Arial" charset="0"/>
              <a:buChar char="•"/>
              <a:defRPr/>
            </a:pPr>
            <a:r>
              <a:rPr lang="en-US" altLang="en-US" sz="3600" dirty="0" smtClean="0"/>
              <a:t>Next Steps</a:t>
            </a:r>
            <a:endParaRPr lang="en-US" altLang="en-US" sz="3600" dirty="0"/>
          </a:p>
          <a:p>
            <a:pPr marL="0" indent="0">
              <a:buNone/>
            </a:pPr>
            <a:endParaRPr lang="en-US" dirty="0"/>
          </a:p>
        </p:txBody>
      </p:sp>
      <p:sp>
        <p:nvSpPr>
          <p:cNvPr id="4" name="Footer Placeholder 3"/>
          <p:cNvSpPr>
            <a:spLocks noGrp="1"/>
          </p:cNvSpPr>
          <p:nvPr>
            <p:ph type="ftr" sz="quarter" idx="11"/>
          </p:nvPr>
        </p:nvSpPr>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4946405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ea typeface="ＭＳ Ｐゴシック" pitchFamily="34" charset="-128"/>
              </a:rPr>
              <a:t>Information Sharing and Analysis Organizations (ISAO)</a:t>
            </a:r>
            <a:endParaRPr lang="en-US" b="1" dirty="0"/>
          </a:p>
        </p:txBody>
      </p:sp>
      <p:sp>
        <p:nvSpPr>
          <p:cNvPr id="3" name="Content Placeholder 2"/>
          <p:cNvSpPr>
            <a:spLocks noGrp="1"/>
          </p:cNvSpPr>
          <p:nvPr>
            <p:ph idx="1"/>
          </p:nvPr>
        </p:nvSpPr>
        <p:spPr>
          <a:xfrm>
            <a:off x="323850" y="2162175"/>
            <a:ext cx="8509103" cy="4286043"/>
          </a:xfrm>
        </p:spPr>
        <p:txBody>
          <a:bodyPr>
            <a:normAutofit fontScale="47500" lnSpcReduction="20000"/>
          </a:bodyPr>
          <a:lstStyle/>
          <a:p>
            <a:pPr marL="0" indent="0">
              <a:buFont typeface="Arial" charset="0"/>
              <a:buNone/>
              <a:defRPr/>
            </a:pPr>
            <a:r>
              <a:rPr lang="en-US" dirty="0"/>
              <a:t>The ISAO best practice models are intended to be: </a:t>
            </a:r>
          </a:p>
          <a:p>
            <a:pPr marL="0" indent="0">
              <a:buFont typeface="Arial" charset="0"/>
              <a:buNone/>
              <a:defRPr/>
            </a:pPr>
            <a:endParaRPr lang="en-US" dirty="0"/>
          </a:p>
          <a:p>
            <a:pPr marL="0" indent="0">
              <a:buFont typeface="Arial" charset="0"/>
              <a:buNone/>
              <a:defRPr/>
            </a:pPr>
            <a:r>
              <a:rPr lang="en-US" b="1" dirty="0"/>
              <a:t>Inclusive - </a:t>
            </a:r>
            <a:r>
              <a:rPr lang="en-US" dirty="0"/>
              <a:t>groups from any and all sectors, both non-profit and for-profit, expert or novice, should be able to participate in an ISAO;</a:t>
            </a:r>
          </a:p>
          <a:p>
            <a:pPr marL="0" indent="0">
              <a:buFont typeface="Arial" charset="0"/>
              <a:buNone/>
              <a:defRPr/>
            </a:pPr>
            <a:endParaRPr lang="en-US" b="1" dirty="0"/>
          </a:p>
          <a:p>
            <a:pPr marL="0" indent="0">
              <a:buFont typeface="Arial" charset="0"/>
              <a:buNone/>
              <a:defRPr/>
            </a:pPr>
            <a:r>
              <a:rPr lang="en-US" b="1" dirty="0"/>
              <a:t>Actionable - </a:t>
            </a:r>
            <a:r>
              <a:rPr lang="en-US" dirty="0"/>
              <a:t>groups will receive useful and practical cybersecurity risk, threat indicator, and incident information via automated, real-time mechanisms if they choose to participate in an ISAO;</a:t>
            </a:r>
          </a:p>
          <a:p>
            <a:pPr marL="0" indent="0">
              <a:buFont typeface="Arial" charset="0"/>
              <a:buNone/>
              <a:defRPr/>
            </a:pPr>
            <a:endParaRPr lang="en-US" b="1" dirty="0"/>
          </a:p>
          <a:p>
            <a:pPr marL="0" indent="0">
              <a:buFont typeface="Arial" charset="0"/>
              <a:buNone/>
              <a:defRPr/>
            </a:pPr>
            <a:r>
              <a:rPr lang="en-US" b="1" dirty="0"/>
              <a:t>Transparent - </a:t>
            </a:r>
            <a:r>
              <a:rPr lang="en-US" dirty="0"/>
              <a:t>groups interested in an ISAO model will have adequate understanding of how that model operates and if it meets their needs; and </a:t>
            </a:r>
          </a:p>
          <a:p>
            <a:pPr marL="0" indent="0">
              <a:buFont typeface="Arial" charset="0"/>
              <a:buNone/>
              <a:defRPr/>
            </a:pPr>
            <a:endParaRPr lang="en-US" b="1" dirty="0"/>
          </a:p>
          <a:p>
            <a:pPr marL="0" indent="0">
              <a:buFont typeface="Arial" charset="0"/>
              <a:buNone/>
              <a:defRPr/>
            </a:pPr>
            <a:r>
              <a:rPr lang="en-US" b="1" dirty="0"/>
              <a:t>Trusted - </a:t>
            </a:r>
            <a:r>
              <a:rPr lang="en-US" dirty="0"/>
              <a:t>participants in an ISAO can request that their information be treated as </a:t>
            </a:r>
            <a:r>
              <a:rPr lang="en-US" u="sng" dirty="0">
                <a:hlinkClick r:id="rId2"/>
              </a:rPr>
              <a:t>Protected Critical Infrastructure Information</a:t>
            </a:r>
            <a:r>
              <a:rPr lang="en-US" dirty="0"/>
              <a:t>.  Such information is shielded from any release otherwise required by the Freedom of Information Act or State Sunshine Laws and is exempt from regulatory use and civil litigation.</a:t>
            </a:r>
          </a:p>
          <a:p>
            <a:pPr marL="0" indent="0">
              <a:buFont typeface="Arial" charset="0"/>
              <a:buNone/>
              <a:defRPr/>
            </a:pPr>
            <a:endParaRPr lang="en-US" dirty="0"/>
          </a:p>
          <a:p>
            <a:pPr marL="0" indent="0" algn="r">
              <a:buFont typeface="Arial" charset="0"/>
              <a:buNone/>
              <a:defRPr/>
            </a:pPr>
            <a:r>
              <a:rPr lang="en-US" dirty="0"/>
              <a:t>See: </a:t>
            </a:r>
            <a:r>
              <a:rPr lang="en-US" u="sng" dirty="0">
                <a:hlinkClick r:id="rId3"/>
              </a:rPr>
              <a:t>http://www.dhs.gov/isao</a:t>
            </a:r>
            <a:endParaRPr lang="en-US" dirty="0"/>
          </a:p>
          <a:p>
            <a:pPr>
              <a:defRPr/>
            </a:pPr>
            <a:endParaRPr lang="en-US" dirty="0"/>
          </a:p>
          <a:p>
            <a:endParaRPr lang="en-US" dirty="0"/>
          </a:p>
        </p:txBody>
      </p:sp>
    </p:spTree>
    <p:extLst>
      <p:ext uri="{BB962C8B-B14F-4D97-AF65-F5344CB8AC3E}">
        <p14:creationId xmlns:p14="http://schemas.microsoft.com/office/powerpoint/2010/main" val="178117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14058"/>
            <a:ext cx="8001000" cy="914400"/>
          </a:xfrm>
        </p:spPr>
        <p:txBody>
          <a:bodyPr>
            <a:normAutofit fontScale="90000"/>
          </a:bodyPr>
          <a:lstStyle/>
          <a:p>
            <a:r>
              <a:rPr lang="en-US" altLang="en-US" i="1" dirty="0" smtClean="0">
                <a:solidFill>
                  <a:schemeClr val="tx1"/>
                </a:solidFill>
                <a:ea typeface="ＭＳ Ｐゴシック" pitchFamily="34" charset="-128"/>
              </a:rPr>
              <a:t> </a:t>
            </a:r>
            <a:r>
              <a:rPr lang="en-US" altLang="en-US" b="1" dirty="0" smtClean="0">
                <a:solidFill>
                  <a:schemeClr val="tx1"/>
                </a:solidFill>
                <a:ea typeface="ＭＳ Ｐゴシック" pitchFamily="34" charset="-128"/>
              </a:rPr>
              <a:t>Key Take Home Messages - for Manufacturers </a:t>
            </a:r>
          </a:p>
        </p:txBody>
      </p:sp>
      <p:sp>
        <p:nvSpPr>
          <p:cNvPr id="18435" name="Content Placeholder 2"/>
          <p:cNvSpPr>
            <a:spLocks noGrp="1"/>
          </p:cNvSpPr>
          <p:nvPr>
            <p:ph idx="1"/>
          </p:nvPr>
        </p:nvSpPr>
        <p:spPr>
          <a:xfrm>
            <a:off x="457200" y="1415041"/>
            <a:ext cx="8229600" cy="4876800"/>
          </a:xfrm>
        </p:spPr>
        <p:txBody>
          <a:bodyPr>
            <a:normAutofit fontScale="62500" lnSpcReduction="20000"/>
          </a:bodyPr>
          <a:lstStyle/>
          <a:p>
            <a:pPr>
              <a:defRPr/>
            </a:pPr>
            <a:r>
              <a:rPr lang="en-US" altLang="en-US" dirty="0" smtClean="0">
                <a:ea typeface="ＭＳ Ｐゴシック" pitchFamily="34" charset="-128"/>
              </a:rPr>
              <a:t>Design &amp; Develop devices that are securable </a:t>
            </a:r>
            <a:r>
              <a:rPr lang="en-US" altLang="en-US" i="1" dirty="0" smtClean="0">
                <a:ea typeface="ＭＳ Ｐゴシック" pitchFamily="34" charset="-128"/>
              </a:rPr>
              <a:t>throughout their product lifecycle</a:t>
            </a:r>
          </a:p>
          <a:p>
            <a:pPr>
              <a:defRPr/>
            </a:pPr>
            <a:r>
              <a:rPr lang="en-US" altLang="en-US" dirty="0" smtClean="0">
                <a:ea typeface="ＭＳ Ｐゴシック" pitchFamily="34" charset="-128"/>
              </a:rPr>
              <a:t>Be mindful that there is an active adversary and that the device will need to be updated so that it can be secure</a:t>
            </a:r>
          </a:p>
          <a:p>
            <a:pPr>
              <a:defRPr/>
            </a:pPr>
            <a:r>
              <a:rPr lang="en-US" altLang="en-US" dirty="0">
                <a:ea typeface="ＭＳ Ｐゴシック" pitchFamily="34" charset="-128"/>
              </a:rPr>
              <a:t>Software updates for cybersecurity do not require pre-market review or recall (there are some exceptions</a:t>
            </a:r>
            <a:r>
              <a:rPr lang="en-US" altLang="en-US" dirty="0" smtClean="0">
                <a:ea typeface="ＭＳ Ｐゴシック" pitchFamily="34" charset="-128"/>
              </a:rPr>
              <a:t>)</a:t>
            </a:r>
          </a:p>
          <a:p>
            <a:pPr>
              <a:defRPr/>
            </a:pPr>
            <a:r>
              <a:rPr lang="en-US" altLang="en-US" dirty="0" smtClean="0">
                <a:ea typeface="ＭＳ Ｐゴシック" pitchFamily="34" charset="-128"/>
              </a:rPr>
              <a:t>Understand &amp; develop threat modeling for your device</a:t>
            </a:r>
          </a:p>
          <a:p>
            <a:pPr>
              <a:defRPr/>
            </a:pPr>
            <a:r>
              <a:rPr lang="en-US" altLang="en-US" dirty="0" smtClean="0">
                <a:ea typeface="ＭＳ Ｐゴシック" pitchFamily="34" charset="-128"/>
              </a:rPr>
              <a:t>Understand the implications of your own supply chain </a:t>
            </a:r>
            <a:r>
              <a:rPr lang="en-US" altLang="en-US" i="1" dirty="0" smtClean="0">
                <a:ea typeface="ＭＳ Ｐゴシック" pitchFamily="34" charset="-128"/>
              </a:rPr>
              <a:t> </a:t>
            </a:r>
            <a:endParaRPr lang="en-US" altLang="en-US" i="1" dirty="0">
              <a:ea typeface="ＭＳ Ｐゴシック" pitchFamily="34" charset="-128"/>
            </a:endParaRPr>
          </a:p>
          <a:p>
            <a:pPr>
              <a:defRPr/>
            </a:pPr>
            <a:r>
              <a:rPr lang="en-US" altLang="en-US" dirty="0" smtClean="0">
                <a:ea typeface="ＭＳ Ｐゴシック" pitchFamily="34" charset="-128"/>
              </a:rPr>
              <a:t>Establish a Cybersecurity Risk Management Program</a:t>
            </a:r>
          </a:p>
          <a:p>
            <a:pPr>
              <a:defRPr/>
            </a:pPr>
            <a:r>
              <a:rPr lang="en-US" altLang="en-US" b="1" dirty="0" smtClean="0">
                <a:solidFill>
                  <a:srgbClr val="7030A0"/>
                </a:solidFill>
                <a:ea typeface="ＭＳ Ｐゴシック" pitchFamily="34" charset="-128"/>
              </a:rPr>
              <a:t>Make cyber hygiene paramount</a:t>
            </a:r>
          </a:p>
          <a:p>
            <a:pPr>
              <a:defRPr/>
            </a:pPr>
            <a:r>
              <a:rPr lang="en-US" altLang="en-US" b="1" dirty="0" smtClean="0">
                <a:solidFill>
                  <a:srgbClr val="7030A0"/>
                </a:solidFill>
                <a:ea typeface="ＭＳ Ｐゴシック" pitchFamily="34" charset="-128"/>
              </a:rPr>
              <a:t>Respond to and address security vulnerabilities that are identified for your marketed devices</a:t>
            </a:r>
          </a:p>
          <a:p>
            <a:pPr>
              <a:defRPr/>
            </a:pPr>
            <a:r>
              <a:rPr lang="en-US" altLang="en-US" b="1" dirty="0" smtClean="0">
                <a:solidFill>
                  <a:srgbClr val="7030A0"/>
                </a:solidFill>
                <a:ea typeface="ＭＳ Ｐゴシック" pitchFamily="34" charset="-128"/>
              </a:rPr>
              <a:t>Vulnerability </a:t>
            </a:r>
            <a:r>
              <a:rPr lang="en-US" altLang="en-US" b="1" dirty="0">
                <a:solidFill>
                  <a:srgbClr val="7030A0"/>
                </a:solidFill>
                <a:ea typeface="ＭＳ Ｐゴシック" pitchFamily="34" charset="-128"/>
              </a:rPr>
              <a:t>disclosure </a:t>
            </a:r>
            <a:r>
              <a:rPr lang="en-US" altLang="en-US" b="1" dirty="0" smtClean="0">
                <a:solidFill>
                  <a:srgbClr val="7030A0"/>
                </a:solidFill>
                <a:ea typeface="ＭＳ Ｐゴシック" pitchFamily="34" charset="-128"/>
              </a:rPr>
              <a:t>policy, coordinated disclosure and proactive vulnerability management </a:t>
            </a:r>
            <a:r>
              <a:rPr lang="en-US" altLang="en-US" b="1" dirty="0">
                <a:solidFill>
                  <a:srgbClr val="7030A0"/>
                </a:solidFill>
                <a:ea typeface="ＭＳ Ｐゴシック" pitchFamily="34" charset="-128"/>
              </a:rPr>
              <a:t>are critical to improving the security posture of the ecosystem as a </a:t>
            </a:r>
            <a:r>
              <a:rPr lang="en-US" altLang="en-US" b="1" dirty="0" smtClean="0">
                <a:solidFill>
                  <a:srgbClr val="7030A0"/>
                </a:solidFill>
                <a:ea typeface="ＭＳ Ｐゴシック" pitchFamily="34" charset="-128"/>
              </a:rPr>
              <a:t>whole. </a:t>
            </a:r>
          </a:p>
          <a:p>
            <a:pPr>
              <a:defRPr/>
            </a:pPr>
            <a:r>
              <a:rPr lang="en-US" altLang="en-US" b="1" i="1" dirty="0">
                <a:solidFill>
                  <a:srgbClr val="7030A0"/>
                </a:solidFill>
                <a:ea typeface="ＭＳ Ｐゴシック" pitchFamily="34" charset="-128"/>
              </a:rPr>
              <a:t>C</a:t>
            </a:r>
            <a:r>
              <a:rPr lang="en-US" altLang="en-US" b="1" i="1" dirty="0" smtClean="0">
                <a:solidFill>
                  <a:srgbClr val="7030A0"/>
                </a:solidFill>
                <a:ea typeface="ＭＳ Ｐゴシック" pitchFamily="34" charset="-128"/>
              </a:rPr>
              <a:t>hange the culture of engagement with all stakeholders</a:t>
            </a:r>
            <a:endParaRPr lang="en-US" altLang="en-US" b="1" i="1" dirty="0">
              <a:solidFill>
                <a:srgbClr val="7030A0"/>
              </a:solidFill>
              <a:ea typeface="ＭＳ Ｐゴシック" pitchFamily="34" charset="-128"/>
            </a:endParaRPr>
          </a:p>
          <a:p>
            <a:pPr>
              <a:defRPr/>
            </a:pPr>
            <a:endParaRPr lang="en-US" altLang="en-US" dirty="0" smtClean="0">
              <a:ea typeface="ＭＳ Ｐゴシック" pitchFamily="34" charset="-128"/>
            </a:endParaRPr>
          </a:p>
          <a:p>
            <a:pPr marL="0" indent="0">
              <a:buFont typeface="Arial" charset="0"/>
              <a:buNone/>
              <a:defRPr/>
            </a:pPr>
            <a:endParaRPr lang="en-US" altLang="en-US" dirty="0" smtClean="0">
              <a:ea typeface="ＭＳ Ｐゴシック" pitchFamily="34" charset="-128"/>
            </a:endParaRPr>
          </a:p>
          <a:p>
            <a:pPr>
              <a:defRPr/>
            </a:pPr>
            <a:endParaRPr lang="en-US" altLang="en-US" dirty="0" smtClean="0">
              <a:ea typeface="ＭＳ Ｐゴシック" pitchFamily="34" charset="-128"/>
            </a:endParaRPr>
          </a:p>
        </p:txBody>
      </p:sp>
      <p:sp>
        <p:nvSpPr>
          <p:cNvPr id="32772"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200" smtClean="0">
                <a:solidFill>
                  <a:srgbClr val="898989"/>
                </a:solidFill>
                <a:cs typeface="Arial" charset="0"/>
              </a:rPr>
              <a:t>Slide </a:t>
            </a:r>
            <a:fld id="{18F27620-C294-4E05-AF1A-6FFF3EACE97C}" type="slidenum">
              <a:rPr lang="en-US" altLang="en-US" sz="1200" smtClean="0">
                <a:solidFill>
                  <a:srgbClr val="898989"/>
                </a:solidFill>
                <a:cs typeface="Arial" charset="0"/>
              </a:rPr>
              <a:pPr eaLnBrk="1" fontAlgn="base" hangingPunct="1">
                <a:spcBef>
                  <a:spcPct val="0"/>
                </a:spcBef>
                <a:spcAft>
                  <a:spcPct val="0"/>
                </a:spcAft>
                <a:buFontTx/>
                <a:buNone/>
              </a:pPr>
              <a:t>21</a:t>
            </a:fld>
            <a:endParaRPr lang="en-US" altLang="en-US" sz="1200" smtClean="0">
              <a:solidFill>
                <a:srgbClr val="898989"/>
              </a:solidFill>
              <a:cs typeface="Arial" charset="0"/>
            </a:endParaRPr>
          </a:p>
        </p:txBody>
      </p:sp>
    </p:spTree>
    <p:extLst>
      <p:ext uri="{BB962C8B-B14F-4D97-AF65-F5344CB8AC3E}">
        <p14:creationId xmlns:p14="http://schemas.microsoft.com/office/powerpoint/2010/main" val="3532932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500641"/>
            <a:ext cx="8001000" cy="990600"/>
          </a:xfrm>
        </p:spPr>
        <p:txBody>
          <a:bodyPr>
            <a:noAutofit/>
          </a:bodyPr>
          <a:lstStyle/>
          <a:p>
            <a:r>
              <a:rPr lang="en-US" altLang="en-US" sz="3600" b="1" dirty="0" smtClean="0">
                <a:solidFill>
                  <a:schemeClr val="tx1"/>
                </a:solidFill>
                <a:ea typeface="ＭＳ Ｐゴシック" pitchFamily="34" charset="-128"/>
              </a:rPr>
              <a:t>Key Take Home Messages – for Healthcare Delivery Organizations (HDO’s)</a:t>
            </a:r>
            <a:endParaRPr lang="en-US" altLang="en-US" sz="3600" b="1" dirty="0" smtClean="0">
              <a:ea typeface="ＭＳ Ｐゴシック" pitchFamily="34" charset="-128"/>
            </a:endParaRPr>
          </a:p>
        </p:txBody>
      </p:sp>
      <p:sp>
        <p:nvSpPr>
          <p:cNvPr id="3" name="Content Placeholder 2"/>
          <p:cNvSpPr>
            <a:spLocks noGrp="1"/>
          </p:cNvSpPr>
          <p:nvPr>
            <p:ph idx="1"/>
          </p:nvPr>
        </p:nvSpPr>
        <p:spPr>
          <a:xfrm>
            <a:off x="457200" y="1778950"/>
            <a:ext cx="8229600" cy="4449763"/>
          </a:xfrm>
        </p:spPr>
        <p:txBody>
          <a:bodyPr>
            <a:normAutofit fontScale="70000" lnSpcReduction="20000"/>
          </a:bodyPr>
          <a:lstStyle/>
          <a:p>
            <a:pPr>
              <a:defRPr/>
            </a:pPr>
            <a:r>
              <a:rPr lang="en-US" dirty="0" smtClean="0"/>
              <a:t>Understand what you are purchasing and deploying</a:t>
            </a:r>
          </a:p>
          <a:p>
            <a:pPr>
              <a:defRPr/>
            </a:pPr>
            <a:r>
              <a:rPr lang="en-US" dirty="0" smtClean="0"/>
              <a:t>Where feasible, include </a:t>
            </a:r>
            <a:r>
              <a:rPr lang="en-US" dirty="0" err="1" smtClean="0"/>
              <a:t>securability</a:t>
            </a:r>
            <a:r>
              <a:rPr lang="en-US" dirty="0" smtClean="0"/>
              <a:t> </a:t>
            </a:r>
            <a:r>
              <a:rPr lang="en-US" dirty="0"/>
              <a:t>for the lifetime of your </a:t>
            </a:r>
            <a:r>
              <a:rPr lang="en-US" dirty="0" smtClean="0"/>
              <a:t>device in your procurement specs contract language </a:t>
            </a:r>
          </a:p>
          <a:p>
            <a:pPr>
              <a:defRPr/>
            </a:pPr>
            <a:r>
              <a:rPr lang="en-US" dirty="0" smtClean="0"/>
              <a:t>Develop plan to work with your manufacturers and end users to meet your identified needs</a:t>
            </a:r>
          </a:p>
          <a:p>
            <a:pPr>
              <a:defRPr/>
            </a:pPr>
            <a:r>
              <a:rPr lang="en-US" dirty="0" smtClean="0"/>
              <a:t>Educate and train your end users on the importance of maintaining system security</a:t>
            </a:r>
          </a:p>
          <a:p>
            <a:pPr>
              <a:defRPr/>
            </a:pPr>
            <a:r>
              <a:rPr lang="en-US" b="1" dirty="0" smtClean="0">
                <a:solidFill>
                  <a:srgbClr val="7030A0"/>
                </a:solidFill>
              </a:rPr>
              <a:t>Make cyber hygiene paramount</a:t>
            </a:r>
          </a:p>
          <a:p>
            <a:pPr>
              <a:defRPr/>
            </a:pPr>
            <a:r>
              <a:rPr lang="en-US" b="1" dirty="0" smtClean="0">
                <a:solidFill>
                  <a:srgbClr val="7030A0"/>
                </a:solidFill>
              </a:rPr>
              <a:t>Monitor your network and respond to security vulnerabilities and exploits</a:t>
            </a:r>
          </a:p>
          <a:p>
            <a:pPr>
              <a:defRPr/>
            </a:pPr>
            <a:r>
              <a:rPr lang="en-US" altLang="en-US" b="1" dirty="0">
                <a:solidFill>
                  <a:srgbClr val="7030A0"/>
                </a:solidFill>
                <a:ea typeface="ＭＳ Ｐゴシック" pitchFamily="34" charset="-128"/>
              </a:rPr>
              <a:t>Vulnerability disclosure policy, coordinated disclosure and proactive vulnerability management are critical to improving the security posture of the ecosystem as a whole. </a:t>
            </a:r>
            <a:endParaRPr lang="en-US" altLang="en-US" b="1" dirty="0" smtClean="0">
              <a:solidFill>
                <a:srgbClr val="7030A0"/>
              </a:solidFill>
              <a:ea typeface="ＭＳ Ｐゴシック" pitchFamily="34" charset="-128"/>
            </a:endParaRPr>
          </a:p>
          <a:p>
            <a:pPr>
              <a:defRPr/>
            </a:pPr>
            <a:r>
              <a:rPr lang="en-US" altLang="en-US" b="1" i="1" dirty="0">
                <a:solidFill>
                  <a:srgbClr val="7030A0"/>
                </a:solidFill>
                <a:ea typeface="ＭＳ Ｐゴシック" pitchFamily="34" charset="-128"/>
              </a:rPr>
              <a:t>C</a:t>
            </a:r>
            <a:r>
              <a:rPr lang="en-US" altLang="en-US" b="1" i="1" dirty="0" smtClean="0">
                <a:solidFill>
                  <a:srgbClr val="7030A0"/>
                </a:solidFill>
                <a:ea typeface="ＭＳ Ｐゴシック" pitchFamily="34" charset="-128"/>
              </a:rPr>
              <a:t>hange </a:t>
            </a:r>
            <a:r>
              <a:rPr lang="en-US" altLang="en-US" b="1" i="1" dirty="0">
                <a:solidFill>
                  <a:srgbClr val="7030A0"/>
                </a:solidFill>
                <a:ea typeface="ＭＳ Ｐゴシック" pitchFamily="34" charset="-128"/>
              </a:rPr>
              <a:t>the culture of engagement with all stakeholders</a:t>
            </a:r>
          </a:p>
          <a:p>
            <a:pPr>
              <a:defRPr/>
            </a:pPr>
            <a:endParaRPr lang="en-US" altLang="en-US" b="1" dirty="0">
              <a:solidFill>
                <a:srgbClr val="7030A0"/>
              </a:solidFill>
              <a:ea typeface="ＭＳ Ｐゴシック" pitchFamily="34" charset="-128"/>
            </a:endParaRPr>
          </a:p>
          <a:p>
            <a:pPr>
              <a:defRPr/>
            </a:pPr>
            <a:endParaRPr lang="en-US" dirty="0" smtClean="0"/>
          </a:p>
          <a:p>
            <a:pPr>
              <a:defRPr/>
            </a:pPr>
            <a:endParaRPr lang="en-US" dirty="0"/>
          </a:p>
        </p:txBody>
      </p:sp>
      <p:sp>
        <p:nvSpPr>
          <p:cNvPr id="33796"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200" smtClean="0">
                <a:solidFill>
                  <a:srgbClr val="898989"/>
                </a:solidFill>
                <a:cs typeface="Arial" charset="0"/>
              </a:rPr>
              <a:t>Slide </a:t>
            </a:r>
            <a:fld id="{3D37DBF1-A155-437C-8C97-3E8541E0CE21}" type="slidenum">
              <a:rPr lang="en-US" altLang="en-US" sz="1200" smtClean="0">
                <a:solidFill>
                  <a:srgbClr val="898989"/>
                </a:solidFill>
                <a:cs typeface="Arial" charset="0"/>
              </a:rPr>
              <a:pPr eaLnBrk="1" fontAlgn="base" hangingPunct="1">
                <a:spcBef>
                  <a:spcPct val="0"/>
                </a:spcBef>
                <a:spcAft>
                  <a:spcPct val="0"/>
                </a:spcAft>
                <a:buFontTx/>
                <a:buNone/>
              </a:pPr>
              <a:t>22</a:t>
            </a:fld>
            <a:endParaRPr lang="en-US" altLang="en-US" sz="1200" smtClean="0">
              <a:solidFill>
                <a:srgbClr val="898989"/>
              </a:solidFill>
              <a:cs typeface="Arial" charset="0"/>
            </a:endParaRPr>
          </a:p>
        </p:txBody>
      </p:sp>
    </p:spTree>
    <p:extLst>
      <p:ext uri="{BB962C8B-B14F-4D97-AF65-F5344CB8AC3E}">
        <p14:creationId xmlns:p14="http://schemas.microsoft.com/office/powerpoint/2010/main" val="292552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457200"/>
            <a:ext cx="8001000" cy="838200"/>
          </a:xfrm>
        </p:spPr>
        <p:txBody>
          <a:bodyPr>
            <a:normAutofit fontScale="90000"/>
          </a:bodyPr>
          <a:lstStyle/>
          <a:p>
            <a:r>
              <a:rPr lang="en-US" altLang="en-US" b="1" dirty="0" smtClean="0">
                <a:solidFill>
                  <a:schemeClr val="tx1"/>
                </a:solidFill>
                <a:ea typeface="ＭＳ Ｐゴシック" pitchFamily="34" charset="-128"/>
              </a:rPr>
              <a:t>Key Take Home Messages – for Security Researchers</a:t>
            </a:r>
            <a:endParaRPr lang="en-US" altLang="en-US" b="1" dirty="0" smtClean="0">
              <a:ea typeface="ＭＳ Ｐゴシック" pitchFamily="34" charset="-128"/>
            </a:endParaRPr>
          </a:p>
        </p:txBody>
      </p:sp>
      <p:sp>
        <p:nvSpPr>
          <p:cNvPr id="3" name="Content Placeholder 2"/>
          <p:cNvSpPr>
            <a:spLocks noGrp="1"/>
          </p:cNvSpPr>
          <p:nvPr>
            <p:ph idx="1"/>
          </p:nvPr>
        </p:nvSpPr>
        <p:spPr>
          <a:xfrm>
            <a:off x="323850" y="1820255"/>
            <a:ext cx="8509103" cy="4475564"/>
          </a:xfrm>
        </p:spPr>
        <p:txBody>
          <a:bodyPr>
            <a:normAutofit fontScale="70000" lnSpcReduction="20000"/>
          </a:bodyPr>
          <a:lstStyle/>
          <a:p>
            <a:pPr>
              <a:defRPr/>
            </a:pPr>
            <a:r>
              <a:rPr lang="en-US" dirty="0" smtClean="0"/>
              <a:t>Engaging in good faith research towards promoting security and reducing risk of potential harm is very important to the medical device ecosystem</a:t>
            </a:r>
          </a:p>
          <a:p>
            <a:pPr>
              <a:defRPr/>
            </a:pPr>
            <a:r>
              <a:rPr lang="en-US" dirty="0" smtClean="0"/>
              <a:t>Your technical expertise is of great value and should be leveraged</a:t>
            </a:r>
          </a:p>
          <a:p>
            <a:pPr>
              <a:defRPr/>
            </a:pPr>
            <a:r>
              <a:rPr lang="en-US" dirty="0" smtClean="0"/>
              <a:t>Be proactive about gaining a better understanding and education of the clinical environment and the regulatory, risk-based framework</a:t>
            </a:r>
          </a:p>
          <a:p>
            <a:pPr>
              <a:defRPr/>
            </a:pPr>
            <a:r>
              <a:rPr lang="en-US" dirty="0" smtClean="0"/>
              <a:t>Broad assumptions, perceptions and/or entrenched beliefs that stakeholders in healthcare are ignoring the researcher community and have known about these issues for years are just that</a:t>
            </a:r>
          </a:p>
          <a:p>
            <a:pPr>
              <a:defRPr/>
            </a:pPr>
            <a:r>
              <a:rPr lang="en-US" altLang="en-US" b="1" dirty="0">
                <a:solidFill>
                  <a:srgbClr val="7030A0"/>
                </a:solidFill>
                <a:ea typeface="ＭＳ Ｐゴシック" pitchFamily="34" charset="-128"/>
              </a:rPr>
              <a:t>Vulnerability disclosure policy, coordinated disclosure and proactive vulnerability management are critical to improving the security posture of the ecosystem as a </a:t>
            </a:r>
            <a:r>
              <a:rPr lang="en-US" altLang="en-US" b="1" dirty="0" smtClean="0">
                <a:solidFill>
                  <a:srgbClr val="7030A0"/>
                </a:solidFill>
                <a:ea typeface="ＭＳ Ｐゴシック" pitchFamily="34" charset="-128"/>
              </a:rPr>
              <a:t>whole </a:t>
            </a:r>
            <a:endParaRPr lang="en-US" altLang="en-US" b="1" dirty="0">
              <a:solidFill>
                <a:srgbClr val="7030A0"/>
              </a:solidFill>
              <a:ea typeface="ＭＳ Ｐゴシック" pitchFamily="34" charset="-128"/>
            </a:endParaRPr>
          </a:p>
          <a:p>
            <a:pPr>
              <a:defRPr/>
            </a:pPr>
            <a:r>
              <a:rPr lang="en-US" altLang="en-US" b="1" i="1" dirty="0">
                <a:solidFill>
                  <a:srgbClr val="7030A0"/>
                </a:solidFill>
                <a:ea typeface="ＭＳ Ｐゴシック" pitchFamily="34" charset="-128"/>
              </a:rPr>
              <a:t>C</a:t>
            </a:r>
            <a:r>
              <a:rPr lang="en-US" altLang="en-US" b="1" i="1" dirty="0" smtClean="0">
                <a:solidFill>
                  <a:srgbClr val="7030A0"/>
                </a:solidFill>
                <a:ea typeface="ＭＳ Ｐゴシック" pitchFamily="34" charset="-128"/>
              </a:rPr>
              <a:t>hange </a:t>
            </a:r>
            <a:r>
              <a:rPr lang="en-US" altLang="en-US" b="1" i="1" dirty="0">
                <a:solidFill>
                  <a:srgbClr val="7030A0"/>
                </a:solidFill>
                <a:ea typeface="ＭＳ Ｐゴシック" pitchFamily="34" charset="-128"/>
              </a:rPr>
              <a:t>the culture of engagement with all </a:t>
            </a:r>
            <a:r>
              <a:rPr lang="en-US" altLang="en-US" b="1" i="1" dirty="0" smtClean="0">
                <a:solidFill>
                  <a:srgbClr val="7030A0"/>
                </a:solidFill>
                <a:ea typeface="ＭＳ Ｐゴシック" pitchFamily="34" charset="-128"/>
              </a:rPr>
              <a:t>stakeholders</a:t>
            </a:r>
          </a:p>
          <a:p>
            <a:pPr>
              <a:defRPr/>
            </a:pPr>
            <a:endParaRPr lang="en-US" dirty="0" smtClean="0"/>
          </a:p>
          <a:p>
            <a:pPr>
              <a:defRPr/>
            </a:pPr>
            <a:endParaRPr lang="en-US" dirty="0"/>
          </a:p>
        </p:txBody>
      </p:sp>
      <p:sp>
        <p:nvSpPr>
          <p:cNvPr id="34820"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200" smtClean="0">
                <a:solidFill>
                  <a:srgbClr val="898989"/>
                </a:solidFill>
                <a:cs typeface="Arial" charset="0"/>
              </a:rPr>
              <a:t>Slide </a:t>
            </a:r>
            <a:fld id="{9A6665D1-065D-4040-934A-047AAE18E09C}" type="slidenum">
              <a:rPr lang="en-US" altLang="en-US" sz="1200" smtClean="0">
                <a:solidFill>
                  <a:srgbClr val="898989"/>
                </a:solidFill>
                <a:cs typeface="Arial" charset="0"/>
              </a:rPr>
              <a:pPr eaLnBrk="1" fontAlgn="base" hangingPunct="1">
                <a:spcBef>
                  <a:spcPct val="0"/>
                </a:spcBef>
                <a:spcAft>
                  <a:spcPct val="0"/>
                </a:spcAft>
                <a:buFontTx/>
                <a:buNone/>
              </a:pPr>
              <a:t>23</a:t>
            </a:fld>
            <a:endParaRPr lang="en-US" altLang="en-US" sz="1200" smtClean="0">
              <a:solidFill>
                <a:srgbClr val="898989"/>
              </a:solidFill>
              <a:cs typeface="Arial" charset="0"/>
            </a:endParaRPr>
          </a:p>
        </p:txBody>
      </p:sp>
    </p:spTree>
    <p:extLst>
      <p:ext uri="{BB962C8B-B14F-4D97-AF65-F5344CB8AC3E}">
        <p14:creationId xmlns:p14="http://schemas.microsoft.com/office/powerpoint/2010/main" val="287868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381000"/>
            <a:ext cx="8001000" cy="427038"/>
          </a:xfrm>
        </p:spPr>
        <p:txBody>
          <a:bodyPr>
            <a:normAutofit fontScale="90000"/>
          </a:bodyPr>
          <a:lstStyle/>
          <a:p>
            <a:r>
              <a:rPr lang="en-US" altLang="en-US" b="1" dirty="0" smtClean="0">
                <a:solidFill>
                  <a:schemeClr val="tx1"/>
                </a:solidFill>
                <a:ea typeface="ＭＳ Ｐゴシック" pitchFamily="34" charset="-128"/>
              </a:rPr>
              <a:t>Summary</a:t>
            </a:r>
            <a:r>
              <a:rPr lang="en-US" altLang="en-US" i="1" dirty="0" smtClean="0">
                <a:solidFill>
                  <a:schemeClr val="tx1"/>
                </a:solidFill>
                <a:ea typeface="ＭＳ Ｐゴシック" pitchFamily="34" charset="-128"/>
              </a:rPr>
              <a:t> </a:t>
            </a:r>
          </a:p>
        </p:txBody>
      </p:sp>
      <p:sp>
        <p:nvSpPr>
          <p:cNvPr id="45059" name="Content Placeholder 2"/>
          <p:cNvSpPr>
            <a:spLocks noGrp="1"/>
          </p:cNvSpPr>
          <p:nvPr>
            <p:ph idx="1"/>
          </p:nvPr>
        </p:nvSpPr>
        <p:spPr>
          <a:xfrm>
            <a:off x="457200" y="990600"/>
            <a:ext cx="8229600" cy="5135563"/>
          </a:xfrm>
        </p:spPr>
        <p:txBody>
          <a:bodyPr>
            <a:normAutofit fontScale="92500" lnSpcReduction="10000"/>
          </a:bodyPr>
          <a:lstStyle/>
          <a:p>
            <a:r>
              <a:rPr lang="en-US" altLang="en-US" dirty="0" smtClean="0">
                <a:ea typeface="ＭＳ Ｐゴシック" pitchFamily="34" charset="-128"/>
              </a:rPr>
              <a:t>Medical device cybersecurity requires a total product life cycle approach: from design to obsolescence</a:t>
            </a:r>
          </a:p>
          <a:p>
            <a:r>
              <a:rPr lang="en-US" altLang="en-US" dirty="0" smtClean="0">
                <a:ea typeface="ＭＳ Ｐゴシック" pitchFamily="34" charset="-128"/>
              </a:rPr>
              <a:t>FDA’s proposed regulatory policy incentivizes proactive behavior and good cyber hygiene</a:t>
            </a:r>
          </a:p>
          <a:p>
            <a:r>
              <a:rPr lang="en-US" altLang="en-US" dirty="0" smtClean="0">
                <a:ea typeface="ＭＳ Ｐゴシック" pitchFamily="34" charset="-128"/>
              </a:rPr>
              <a:t>Strengthening cybersecurity within the healthcare and public health sector is a collective effort amongst all stakeholders</a:t>
            </a:r>
          </a:p>
          <a:p>
            <a:r>
              <a:rPr lang="en-US" altLang="en-US" dirty="0" smtClean="0">
                <a:ea typeface="ＭＳ Ｐゴシック" pitchFamily="34" charset="-128"/>
              </a:rPr>
              <a:t>Development and validation of meaningful tools for assessment of vulnerabilities in the clinical environment is an area of focus going forward</a:t>
            </a:r>
          </a:p>
          <a:p>
            <a:endParaRPr lang="en-US" altLang="en-US" dirty="0" smtClean="0">
              <a:ea typeface="ＭＳ Ｐゴシック" pitchFamily="34" charset="-128"/>
            </a:endParaRPr>
          </a:p>
        </p:txBody>
      </p:sp>
      <p:sp>
        <p:nvSpPr>
          <p:cNvPr id="45060"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200" smtClean="0">
                <a:solidFill>
                  <a:srgbClr val="898989"/>
                </a:solidFill>
                <a:cs typeface="Arial" charset="0"/>
              </a:rPr>
              <a:t>Slide </a:t>
            </a:r>
            <a:fld id="{0F28CE12-902C-4955-B36E-94B1BC378F62}" type="slidenum">
              <a:rPr lang="en-US" altLang="en-US" sz="1200" smtClean="0">
                <a:solidFill>
                  <a:srgbClr val="898989"/>
                </a:solidFill>
                <a:cs typeface="Arial" charset="0"/>
              </a:rPr>
              <a:pPr eaLnBrk="1" fontAlgn="base" hangingPunct="1">
                <a:spcBef>
                  <a:spcPct val="0"/>
                </a:spcBef>
                <a:spcAft>
                  <a:spcPct val="0"/>
                </a:spcAft>
                <a:buFontTx/>
                <a:buNone/>
              </a:pPr>
              <a:t>24</a:t>
            </a:fld>
            <a:endParaRPr lang="en-US" altLang="en-US" sz="1200" smtClean="0">
              <a:solidFill>
                <a:srgbClr val="898989"/>
              </a:solidFill>
              <a:cs typeface="Arial" charset="0"/>
            </a:endParaRPr>
          </a:p>
        </p:txBody>
      </p:sp>
    </p:spTree>
    <p:extLst>
      <p:ext uri="{BB962C8B-B14F-4D97-AF65-F5344CB8AC3E}">
        <p14:creationId xmlns:p14="http://schemas.microsoft.com/office/powerpoint/2010/main" val="57148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715861"/>
            <a:ext cx="8509103" cy="926020"/>
          </a:xfrm>
        </p:spPr>
        <p:txBody>
          <a:bodyPr>
            <a:normAutofit fontScale="90000"/>
          </a:bodyPr>
          <a:lstStyle/>
          <a:p>
            <a:r>
              <a:rPr lang="en-US" altLang="en-US" b="1" dirty="0">
                <a:ea typeface="ＭＳ Ｐゴシック" pitchFamily="34" charset="-128"/>
              </a:rPr>
              <a:t>Next Steps</a:t>
            </a:r>
            <a:r>
              <a:rPr lang="en-US" altLang="en-US" dirty="0">
                <a:ea typeface="ＭＳ Ｐゴシック" pitchFamily="34" charset="-128"/>
              </a:rPr>
              <a:t/>
            </a:r>
            <a:br>
              <a:rPr lang="en-US" altLang="en-US" dirty="0">
                <a:ea typeface="ＭＳ Ｐゴシック" pitchFamily="34" charset="-128"/>
              </a:rPr>
            </a:br>
            <a:endParaRPr lang="en-US" dirty="0"/>
          </a:p>
        </p:txBody>
      </p:sp>
      <p:sp>
        <p:nvSpPr>
          <p:cNvPr id="3" name="Content Placeholder 2"/>
          <p:cNvSpPr>
            <a:spLocks noGrp="1"/>
          </p:cNvSpPr>
          <p:nvPr>
            <p:ph idx="1"/>
          </p:nvPr>
        </p:nvSpPr>
        <p:spPr>
          <a:xfrm>
            <a:off x="323850" y="1376127"/>
            <a:ext cx="8509103" cy="4648087"/>
          </a:xfrm>
        </p:spPr>
        <p:txBody>
          <a:bodyPr>
            <a:normAutofit fontScale="92500" lnSpcReduction="20000"/>
          </a:bodyPr>
          <a:lstStyle/>
          <a:p>
            <a:pPr lvl="1">
              <a:buFont typeface="Wingdings" pitchFamily="2" charset="2"/>
              <a:buChar char="§"/>
            </a:pPr>
            <a:r>
              <a:rPr lang="en-US" altLang="en-US" dirty="0" smtClean="0">
                <a:ea typeface="ＭＳ Ｐゴシック" pitchFamily="34" charset="-128"/>
              </a:rPr>
              <a:t>Revise DRAFT and release FINAL Guidance </a:t>
            </a:r>
          </a:p>
          <a:p>
            <a:pPr lvl="1">
              <a:buFont typeface="Wingdings" pitchFamily="2" charset="2"/>
              <a:buChar char="§"/>
            </a:pPr>
            <a:r>
              <a:rPr lang="en-US" altLang="en-US" dirty="0" smtClean="0">
                <a:ea typeface="ＭＳ Ｐゴシック" pitchFamily="34" charset="-128"/>
              </a:rPr>
              <a:t>Continue </a:t>
            </a:r>
            <a:r>
              <a:rPr lang="en-US" altLang="en-US" dirty="0">
                <a:ea typeface="ＭＳ Ｐゴシック" pitchFamily="34" charset="-128"/>
              </a:rPr>
              <a:t>to promote the development and use of ISAOs within the medical device ecosystem and HPH </a:t>
            </a:r>
            <a:r>
              <a:rPr lang="en-US" altLang="en-US" dirty="0" smtClean="0">
                <a:ea typeface="ＭＳ Ｐゴシック" pitchFamily="34" charset="-128"/>
              </a:rPr>
              <a:t>sector</a:t>
            </a:r>
          </a:p>
          <a:p>
            <a:pPr lvl="1">
              <a:buFont typeface="Wingdings" pitchFamily="2" charset="2"/>
              <a:buChar char="§"/>
            </a:pPr>
            <a:r>
              <a:rPr lang="en-US" altLang="en-US" dirty="0" smtClean="0">
                <a:ea typeface="ＭＳ Ｐゴシック" pitchFamily="34" charset="-128"/>
              </a:rPr>
              <a:t>Continue to foster collaboration within medical device ecosystem to encourage and support increased adoption of vulnerability disclosure policy and coordinated disclosure</a:t>
            </a:r>
          </a:p>
          <a:p>
            <a:pPr lvl="1">
              <a:buFont typeface="Wingdings" pitchFamily="2" charset="2"/>
              <a:buChar char="§"/>
            </a:pPr>
            <a:r>
              <a:rPr lang="en-US" altLang="en-US" dirty="0" smtClean="0">
                <a:ea typeface="ＭＳ Ｐゴシック" pitchFamily="34" charset="-128"/>
              </a:rPr>
              <a:t>Leverage positive examples of coordinated disclosure as models for multi-stakeholder engagement</a:t>
            </a:r>
          </a:p>
          <a:p>
            <a:pPr lvl="1">
              <a:buFont typeface="Wingdings" pitchFamily="2" charset="2"/>
              <a:buChar char="§"/>
            </a:pPr>
            <a:r>
              <a:rPr lang="en-US" altLang="en-US" dirty="0" smtClean="0">
                <a:ea typeface="ＭＳ Ｐゴシック" pitchFamily="34" charset="-128"/>
              </a:rPr>
              <a:t>Continue to build partnerships across other sectors of critical infrastructure and government partners for lessons learned</a:t>
            </a:r>
            <a:endParaRPr lang="en-US" altLang="en-US" dirty="0">
              <a:ea typeface="ＭＳ Ｐゴシック" pitchFamily="34" charset="-128"/>
            </a:endParaRPr>
          </a:p>
          <a:p>
            <a:pPr lvl="1">
              <a:buFont typeface="Wingdings" pitchFamily="2" charset="2"/>
              <a:buChar char="§"/>
            </a:pPr>
            <a:endParaRPr lang="en-US" altLang="en-US" dirty="0">
              <a:ea typeface="ＭＳ Ｐゴシック" pitchFamily="34" charset="-128"/>
            </a:endParaRPr>
          </a:p>
          <a:p>
            <a:pPr lvl="1">
              <a:buFont typeface="Wingdings" pitchFamily="2" charset="2"/>
              <a:buChar char="§"/>
            </a:pPr>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210332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97981"/>
            <a:ext cx="8509103" cy="926020"/>
          </a:xfrm>
        </p:spPr>
        <p:txBody>
          <a:bodyPr>
            <a:normAutofit/>
          </a:bodyPr>
          <a:lstStyle/>
          <a:p>
            <a:r>
              <a:rPr lang="en-US" altLang="en-US" b="1" dirty="0" smtClean="0">
                <a:ea typeface="ＭＳ Ｐゴシック" pitchFamily="34" charset="-128"/>
              </a:rPr>
              <a:t>Framing The Issue: Environment</a:t>
            </a:r>
            <a:endParaRPr lang="en-US" b="1" dirty="0"/>
          </a:p>
        </p:txBody>
      </p:sp>
      <p:sp>
        <p:nvSpPr>
          <p:cNvPr id="3" name="Content Placeholder 2"/>
          <p:cNvSpPr>
            <a:spLocks noGrp="1"/>
          </p:cNvSpPr>
          <p:nvPr>
            <p:ph idx="1"/>
          </p:nvPr>
        </p:nvSpPr>
        <p:spPr>
          <a:xfrm>
            <a:off x="323849" y="1724001"/>
            <a:ext cx="8509103" cy="4286043"/>
          </a:xfrm>
        </p:spPr>
        <p:txBody>
          <a:bodyPr>
            <a:normAutofit fontScale="70000" lnSpcReduction="20000"/>
          </a:bodyPr>
          <a:lstStyle/>
          <a:p>
            <a:pPr>
              <a:defRPr/>
            </a:pPr>
            <a:r>
              <a:rPr lang="en-US" dirty="0"/>
              <a:t>The health care and public health (HPH) critical infrastructure sector represents </a:t>
            </a:r>
            <a:r>
              <a:rPr lang="en-US" dirty="0" smtClean="0"/>
              <a:t>a significantly large </a:t>
            </a:r>
            <a:r>
              <a:rPr lang="en-US" dirty="0"/>
              <a:t>attack surface for national security today</a:t>
            </a:r>
          </a:p>
          <a:p>
            <a:pPr lvl="1">
              <a:defRPr/>
            </a:pPr>
            <a:r>
              <a:rPr lang="en-US" dirty="0"/>
              <a:t>Intrusions and breaches occur through weaknesses in the system architecture</a:t>
            </a:r>
          </a:p>
          <a:p>
            <a:pPr>
              <a:defRPr/>
            </a:pPr>
            <a:r>
              <a:rPr lang="en-US" dirty="0"/>
              <a:t>Connected medical devices, like all other computer systems, incorporate software that are vulnerable to threats</a:t>
            </a:r>
          </a:p>
          <a:p>
            <a:pPr>
              <a:defRPr/>
            </a:pPr>
            <a:r>
              <a:rPr lang="en-US" dirty="0"/>
              <a:t>We are aware of cybersecurity vulnerabilities and incidents that could directly impact medical devices or hospital network operations</a:t>
            </a:r>
          </a:p>
          <a:p>
            <a:pPr>
              <a:defRPr/>
            </a:pPr>
            <a:r>
              <a:rPr lang="en-US" dirty="0"/>
              <a:t>When medical device vulnerabilities are not addressed and remediated, they can serve as access points for entry into hospital/health care facility networks</a:t>
            </a:r>
          </a:p>
          <a:p>
            <a:pPr lvl="1">
              <a:defRPr/>
            </a:pPr>
            <a:r>
              <a:rPr lang="en-US" dirty="0"/>
              <a:t>May lead to compromise of data confidentiality, integrity, and </a:t>
            </a:r>
            <a:r>
              <a:rPr lang="en-US" dirty="0" smtClean="0"/>
              <a:t>availability</a:t>
            </a:r>
          </a:p>
          <a:p>
            <a:pPr lvl="1">
              <a:defRPr/>
            </a:pPr>
            <a:r>
              <a:rPr lang="en-US" dirty="0" smtClean="0"/>
              <a:t>May be a safety issue</a:t>
            </a:r>
            <a:endParaRPr lang="en-US" dirty="0"/>
          </a:p>
          <a:p>
            <a:endParaRPr lang="en-US" dirty="0"/>
          </a:p>
        </p:txBody>
      </p:sp>
      <p:sp>
        <p:nvSpPr>
          <p:cNvPr id="4" name="Footer Placeholder 3"/>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1870039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505200" y="3860800"/>
            <a:ext cx="5334000" cy="2833688"/>
          </a:xfrm>
          <a:prstGeom prst="roundRect">
            <a:avLst/>
          </a:prstGeom>
          <a:solidFill>
            <a:srgbClr val="2E911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ounded Rectangle 2"/>
          <p:cNvSpPr/>
          <p:nvPr/>
        </p:nvSpPr>
        <p:spPr>
          <a:xfrm>
            <a:off x="3505200" y="1524000"/>
            <a:ext cx="5334000" cy="2209800"/>
          </a:xfrm>
          <a:prstGeom prst="roundRect">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0" name="TextBox 4"/>
          <p:cNvSpPr txBox="1">
            <a:spLocks noChangeArrowheads="1"/>
          </p:cNvSpPr>
          <p:nvPr/>
        </p:nvSpPr>
        <p:spPr bwMode="auto">
          <a:xfrm>
            <a:off x="3505200" y="1524000"/>
            <a:ext cx="5334000" cy="5170488"/>
          </a:xfrm>
          <a:prstGeom prst="rect">
            <a:avLst/>
          </a:prstGeom>
          <a:solidFill>
            <a:schemeClr val="bg1"/>
          </a:solidFill>
          <a:ln>
            <a:noFill/>
          </a:ln>
          <a:extLst/>
        </p:spPr>
        <p:txBody>
          <a:bodyPr>
            <a:spAutoFit/>
          </a:bodyPr>
          <a:lstStyle>
            <a:lvl1pPr marL="285750" indent="-28575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defRPr/>
            </a:pPr>
            <a:endParaRPr lang="en-US" altLang="en-US" sz="2200" dirty="0" smtClean="0">
              <a:latin typeface="Arial" charset="0"/>
            </a:endParaRPr>
          </a:p>
          <a:p>
            <a:pPr>
              <a:spcBef>
                <a:spcPct val="0"/>
              </a:spcBef>
              <a:defRPr/>
            </a:pPr>
            <a:r>
              <a:rPr lang="en-US" altLang="en-US" sz="2200" dirty="0" smtClean="0">
                <a:latin typeface="Arial" charset="0"/>
              </a:rPr>
              <a:t>Contain configurable embedded computer systems</a:t>
            </a:r>
          </a:p>
          <a:p>
            <a:pPr>
              <a:spcBef>
                <a:spcPct val="0"/>
              </a:spcBef>
              <a:defRPr/>
            </a:pPr>
            <a:r>
              <a:rPr lang="en-US" altLang="en-US" sz="2200" dirty="0" smtClean="0">
                <a:latin typeface="Arial" charset="0"/>
              </a:rPr>
              <a:t>Increasingly interconnected</a:t>
            </a:r>
          </a:p>
          <a:p>
            <a:pPr>
              <a:spcBef>
                <a:spcPct val="0"/>
              </a:spcBef>
              <a:defRPr/>
            </a:pPr>
            <a:r>
              <a:rPr lang="en-US" altLang="en-US" sz="2200" dirty="0" smtClean="0">
                <a:latin typeface="Arial" charset="0"/>
              </a:rPr>
              <a:t>Wirelessly connected</a:t>
            </a:r>
          </a:p>
          <a:p>
            <a:pPr>
              <a:spcBef>
                <a:spcPct val="0"/>
              </a:spcBef>
              <a:defRPr/>
            </a:pPr>
            <a:r>
              <a:rPr lang="en-US" altLang="en-US" sz="2200" dirty="0" smtClean="0">
                <a:latin typeface="Arial" charset="0"/>
              </a:rPr>
              <a:t>Legacy devices</a:t>
            </a:r>
          </a:p>
          <a:p>
            <a:pPr marL="0" indent="0">
              <a:spcBef>
                <a:spcPct val="0"/>
              </a:spcBef>
              <a:buFont typeface="Arial" charset="0"/>
              <a:buNone/>
              <a:defRPr/>
            </a:pPr>
            <a:endParaRPr lang="en-US" altLang="en-US" sz="2200" dirty="0" smtClean="0">
              <a:latin typeface="Arial" charset="0"/>
            </a:endParaRPr>
          </a:p>
          <a:p>
            <a:pPr>
              <a:spcBef>
                <a:spcPct val="0"/>
              </a:spcBef>
              <a:defRPr/>
            </a:pPr>
            <a:endParaRPr lang="en-US" altLang="en-US" sz="2200" dirty="0" smtClean="0">
              <a:latin typeface="Arial" charset="0"/>
            </a:endParaRPr>
          </a:p>
          <a:p>
            <a:pPr>
              <a:spcBef>
                <a:spcPct val="0"/>
              </a:spcBef>
              <a:defRPr/>
            </a:pPr>
            <a:r>
              <a:rPr lang="en-US" altLang="en-US" sz="2200" dirty="0" smtClean="0">
                <a:latin typeface="Arial" charset="0"/>
              </a:rPr>
              <a:t>Varied responsibilities for purchase, installation and maintenance of medical devices, often silo-</a:t>
            </a:r>
            <a:r>
              <a:rPr lang="en-US" altLang="en-US" sz="2200" dirty="0" err="1" smtClean="0">
                <a:latin typeface="Arial" charset="0"/>
              </a:rPr>
              <a:t>ed</a:t>
            </a:r>
            <a:r>
              <a:rPr lang="en-US" altLang="en-US" sz="2200" dirty="0" smtClean="0">
                <a:latin typeface="Arial" charset="0"/>
              </a:rPr>
              <a:t> </a:t>
            </a:r>
          </a:p>
          <a:p>
            <a:pPr>
              <a:spcBef>
                <a:spcPct val="0"/>
              </a:spcBef>
              <a:defRPr/>
            </a:pPr>
            <a:r>
              <a:rPr lang="en-US" altLang="en-US" sz="2200" dirty="0" smtClean="0">
                <a:latin typeface="Arial" charset="0"/>
              </a:rPr>
              <a:t>Variable control over what is placed on the network</a:t>
            </a:r>
          </a:p>
          <a:p>
            <a:pPr>
              <a:spcBef>
                <a:spcPct val="0"/>
              </a:spcBef>
              <a:defRPr/>
            </a:pPr>
            <a:r>
              <a:rPr lang="en-US" altLang="en-US" sz="2200" dirty="0" smtClean="0">
                <a:latin typeface="Arial" charset="0"/>
              </a:rPr>
              <a:t>Inconsistent training and education on security risks</a:t>
            </a:r>
          </a:p>
        </p:txBody>
      </p:sp>
      <p:pic>
        <p:nvPicPr>
          <p:cNvPr id="23558" name="Picture 2" descr="cyber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3810000"/>
            <a:ext cx="284638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60"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4406FA19-F707-4886-A47A-54A743808D42}" type="slidenum">
              <a:rPr lang="en-US" altLang="en-US" sz="1200">
                <a:solidFill>
                  <a:srgbClr val="898989"/>
                </a:solidFill>
                <a:cs typeface="Arial" charset="0"/>
              </a:rPr>
              <a:pPr algn="r" eaLnBrk="1" hangingPunct="1">
                <a:spcBef>
                  <a:spcPct val="0"/>
                </a:spcBef>
                <a:buFontTx/>
                <a:buNone/>
              </a:pPr>
              <a:t>4</a:t>
            </a:fld>
            <a:endParaRPr lang="en-US" altLang="en-US" sz="1200">
              <a:solidFill>
                <a:srgbClr val="898989"/>
              </a:solidFill>
              <a:cs typeface="Arial" charset="0"/>
            </a:endParaRPr>
          </a:p>
        </p:txBody>
      </p:sp>
      <p:sp>
        <p:nvSpPr>
          <p:cNvPr id="13" name="TextBox 12"/>
          <p:cNvSpPr txBox="1"/>
          <p:nvPr/>
        </p:nvSpPr>
        <p:spPr>
          <a:xfrm>
            <a:off x="152400" y="391180"/>
            <a:ext cx="7848600" cy="707886"/>
          </a:xfrm>
          <a:prstGeom prst="rect">
            <a:avLst/>
          </a:prstGeom>
          <a:noFill/>
        </p:spPr>
        <p:txBody>
          <a:bodyPr wrap="square" rtlCol="0">
            <a:spAutoFit/>
          </a:bodyPr>
          <a:lstStyle/>
          <a:p>
            <a:pPr algn="ctr"/>
            <a:r>
              <a:rPr lang="en-US" sz="4000" b="1" dirty="0" smtClean="0"/>
              <a:t>Medical Device Cybersecurity</a:t>
            </a:r>
            <a:endParaRPr lang="en-US" sz="4000" b="1" dirty="0"/>
          </a:p>
        </p:txBody>
      </p:sp>
      <p:sp>
        <p:nvSpPr>
          <p:cNvPr id="6" name="TextBox 5"/>
          <p:cNvSpPr txBox="1"/>
          <p:nvPr/>
        </p:nvSpPr>
        <p:spPr>
          <a:xfrm>
            <a:off x="3657600" y="1381780"/>
            <a:ext cx="4191000" cy="523220"/>
          </a:xfrm>
          <a:prstGeom prst="rect">
            <a:avLst/>
          </a:prstGeom>
          <a:noFill/>
        </p:spPr>
        <p:txBody>
          <a:bodyPr wrap="square" rtlCol="0">
            <a:spAutoFit/>
          </a:bodyPr>
          <a:lstStyle/>
          <a:p>
            <a:pPr algn="ctr"/>
            <a:r>
              <a:rPr lang="en-US" sz="2800" b="1" dirty="0" smtClean="0">
                <a:solidFill>
                  <a:srgbClr val="0070C0"/>
                </a:solidFill>
              </a:rPr>
              <a:t>MEDICAL DEVICES</a:t>
            </a:r>
            <a:endParaRPr lang="en-US" sz="2800" b="1" dirty="0">
              <a:solidFill>
                <a:srgbClr val="0070C0"/>
              </a:solidFill>
            </a:endParaRPr>
          </a:p>
        </p:txBody>
      </p:sp>
      <p:sp>
        <p:nvSpPr>
          <p:cNvPr id="15" name="TextBox 14"/>
          <p:cNvSpPr txBox="1"/>
          <p:nvPr/>
        </p:nvSpPr>
        <p:spPr>
          <a:xfrm>
            <a:off x="3657600" y="3820180"/>
            <a:ext cx="4191000" cy="523220"/>
          </a:xfrm>
          <a:prstGeom prst="rect">
            <a:avLst/>
          </a:prstGeom>
          <a:noFill/>
        </p:spPr>
        <p:txBody>
          <a:bodyPr wrap="square" rtlCol="0">
            <a:spAutoFit/>
          </a:bodyPr>
          <a:lstStyle/>
          <a:p>
            <a:pPr algn="ctr"/>
            <a:r>
              <a:rPr lang="en-US" sz="2800" b="1" dirty="0" smtClean="0">
                <a:solidFill>
                  <a:srgbClr val="0070C0"/>
                </a:solidFill>
              </a:rPr>
              <a:t>USE ENVIRONMENT</a:t>
            </a:r>
            <a:endParaRPr lang="en-US" sz="2800" b="1" dirty="0">
              <a:solidFill>
                <a:srgbClr val="0070C0"/>
              </a:solidFill>
            </a:endParaRPr>
          </a:p>
        </p:txBody>
      </p:sp>
    </p:spTree>
    <p:extLst>
      <p:ext uri="{BB962C8B-B14F-4D97-AF65-F5344CB8AC3E}">
        <p14:creationId xmlns:p14="http://schemas.microsoft.com/office/powerpoint/2010/main" val="186289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cyber secu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4"/>
          <p:cNvSpPr txBox="1">
            <a:spLocks noChangeArrowheads="1"/>
          </p:cNvSpPr>
          <p:nvPr/>
        </p:nvSpPr>
        <p:spPr bwMode="auto">
          <a:xfrm>
            <a:off x="3505200" y="1524000"/>
            <a:ext cx="54864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pPr>
            <a:r>
              <a:rPr lang="en-US" altLang="en-US" sz="2200" dirty="0">
                <a:latin typeface="Arial" charset="0"/>
              </a:rPr>
              <a:t>Network-connected medical devices infected or disabled by malware</a:t>
            </a:r>
          </a:p>
          <a:p>
            <a:pPr>
              <a:spcBef>
                <a:spcPct val="0"/>
              </a:spcBef>
            </a:pPr>
            <a:endParaRPr lang="en-US" altLang="en-US" sz="800" dirty="0">
              <a:latin typeface="Arial" charset="0"/>
            </a:endParaRPr>
          </a:p>
          <a:p>
            <a:pPr>
              <a:spcBef>
                <a:spcPct val="0"/>
              </a:spcBef>
            </a:pPr>
            <a:r>
              <a:rPr lang="en-US" altLang="en-US" sz="2200" dirty="0">
                <a:latin typeface="Arial" charset="0"/>
              </a:rPr>
              <a:t>Malware on hospital computers, smartphones/tablets, and other wireless mobile devices used to access patient data, monitoring systems, and implanted patient devices</a:t>
            </a:r>
          </a:p>
          <a:p>
            <a:pPr>
              <a:spcBef>
                <a:spcPct val="0"/>
              </a:spcBef>
            </a:pPr>
            <a:endParaRPr lang="en-US" altLang="en-US" sz="800" dirty="0">
              <a:latin typeface="Arial" charset="0"/>
            </a:endParaRPr>
          </a:p>
          <a:p>
            <a:pPr>
              <a:spcBef>
                <a:spcPct val="0"/>
              </a:spcBef>
            </a:pPr>
            <a:r>
              <a:rPr lang="en-US" altLang="en-US" sz="2200" dirty="0">
                <a:latin typeface="Arial" charset="0"/>
              </a:rPr>
              <a:t>Uncontrolled distribution of passwords</a:t>
            </a:r>
          </a:p>
          <a:p>
            <a:pPr>
              <a:spcBef>
                <a:spcPct val="0"/>
              </a:spcBef>
            </a:pPr>
            <a:endParaRPr lang="en-US" altLang="en-US" sz="800" dirty="0">
              <a:latin typeface="Arial" charset="0"/>
            </a:endParaRPr>
          </a:p>
          <a:p>
            <a:pPr>
              <a:spcBef>
                <a:spcPct val="0"/>
              </a:spcBef>
            </a:pPr>
            <a:r>
              <a:rPr lang="en-US" altLang="en-US" sz="2200" dirty="0">
                <a:latin typeface="Arial" charset="0"/>
              </a:rPr>
              <a:t>Failure to provide timely security software updates and patches</a:t>
            </a:r>
          </a:p>
          <a:p>
            <a:pPr>
              <a:spcBef>
                <a:spcPct val="0"/>
              </a:spcBef>
            </a:pPr>
            <a:endParaRPr lang="en-US" altLang="en-US" sz="800" dirty="0">
              <a:latin typeface="Arial" charset="0"/>
            </a:endParaRPr>
          </a:p>
          <a:p>
            <a:pPr>
              <a:spcBef>
                <a:spcPct val="0"/>
              </a:spcBef>
            </a:pPr>
            <a:r>
              <a:rPr lang="en-US" altLang="en-US" sz="2200" dirty="0">
                <a:latin typeface="Arial" charset="0"/>
              </a:rPr>
              <a:t>Security vulnerabilities in off-the-shelf software designed to prevent unauthorized device or network access</a:t>
            </a:r>
          </a:p>
        </p:txBody>
      </p:sp>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3581400"/>
            <a:ext cx="284638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2400" y="152400"/>
            <a:ext cx="7848600" cy="1200329"/>
          </a:xfrm>
          <a:prstGeom prst="rect">
            <a:avLst/>
          </a:prstGeom>
          <a:noFill/>
        </p:spPr>
        <p:txBody>
          <a:bodyPr wrap="square" rtlCol="0">
            <a:spAutoFit/>
          </a:bodyPr>
          <a:lstStyle/>
          <a:p>
            <a:pPr algn="ctr"/>
            <a:r>
              <a:rPr lang="en-US" sz="3600" b="1" dirty="0" smtClean="0"/>
              <a:t>Examples of Observed Medical Device  </a:t>
            </a:r>
          </a:p>
          <a:p>
            <a:pPr algn="ctr"/>
            <a:r>
              <a:rPr lang="en-US" sz="3600" b="1" dirty="0" smtClean="0"/>
              <a:t>Cybersecurity Vulnerabilities </a:t>
            </a:r>
            <a:endParaRPr lang="en-US" sz="3600" b="1" dirty="0"/>
          </a:p>
        </p:txBody>
      </p:sp>
      <p:sp>
        <p:nvSpPr>
          <p:cNvPr id="10" name="Slide Number Placeholder 5"/>
          <p:cNvSpPr txBox="1">
            <a:spLocks/>
          </p:cNvSpPr>
          <p:nvPr/>
        </p:nvSpPr>
        <p:spPr>
          <a:xfrm>
            <a:off x="0" y="6381750"/>
            <a:ext cx="2133600" cy="476250"/>
          </a:xfrm>
          <a:prstGeom prst="rect">
            <a:avLst/>
          </a:prstGeom>
        </p:spPr>
        <p:txBody>
          <a:bodyPr vert="horz" lIns="91440" tIns="45720" rIns="91440" bIns="45720" rtlCol="0" anchor="b" anchorCtr="0"/>
          <a:lstStyle>
            <a:defPPr>
              <a:defRPr lang="en-US"/>
            </a:defPPr>
            <a:lvl1pPr algn="r" rtl="0" fontAlgn="base">
              <a:spcBef>
                <a:spcPct val="0"/>
              </a:spcBef>
              <a:spcAft>
                <a:spcPct val="0"/>
              </a:spcAft>
              <a:defRPr sz="1000" b="1" kern="1200">
                <a:solidFill>
                  <a:srgbClr val="FF0000"/>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en-US" smtClean="0"/>
              <a:t>Privileged and Confidential</a:t>
            </a:r>
            <a:endParaRPr lang="en-US" altLang="en-US" dirty="0"/>
          </a:p>
        </p:txBody>
      </p:sp>
    </p:spTree>
    <p:extLst>
      <p:ext uri="{BB962C8B-B14F-4D97-AF65-F5344CB8AC3E}">
        <p14:creationId xmlns:p14="http://schemas.microsoft.com/office/powerpoint/2010/main" val="118184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169"/>
            <a:ext cx="9084732" cy="1746499"/>
          </a:xfrm>
        </p:spPr>
        <p:txBody>
          <a:bodyPr>
            <a:normAutofit/>
          </a:bodyPr>
          <a:lstStyle/>
          <a:p>
            <a:r>
              <a:rPr lang="en-US" altLang="en-US" sz="3200" b="1" dirty="0">
                <a:ea typeface="ＭＳ Ｐゴシック" pitchFamily="34" charset="-128"/>
              </a:rPr>
              <a:t>Executive Orders (EO), Presidential Policy Directives, and Framework to Strengthen Critical Infrastructure Cybersecurity</a:t>
            </a:r>
            <a:endParaRPr lang="en-US" sz="3200" b="1" dirty="0"/>
          </a:p>
        </p:txBody>
      </p:sp>
      <p:sp>
        <p:nvSpPr>
          <p:cNvPr id="3" name="Content Placeholder 2"/>
          <p:cNvSpPr>
            <a:spLocks noGrp="1"/>
          </p:cNvSpPr>
          <p:nvPr>
            <p:ph idx="1"/>
          </p:nvPr>
        </p:nvSpPr>
        <p:spPr>
          <a:xfrm>
            <a:off x="323850" y="2678668"/>
            <a:ext cx="8509103" cy="4286043"/>
          </a:xfrm>
        </p:spPr>
        <p:txBody>
          <a:bodyPr>
            <a:normAutofit/>
          </a:bodyPr>
          <a:lstStyle/>
          <a:p>
            <a:pPr>
              <a:defRPr/>
            </a:pPr>
            <a:r>
              <a:rPr lang="en-US" altLang="en-US" sz="2000" dirty="0">
                <a:ea typeface="ＭＳ Ｐゴシック" pitchFamily="34" charset="-128"/>
              </a:rPr>
              <a:t>EO 13636 (Feb 2013)</a:t>
            </a:r>
          </a:p>
          <a:p>
            <a:pPr marL="0" indent="0">
              <a:buFont typeface="Arial" charset="0"/>
              <a:buNone/>
              <a:defRPr/>
            </a:pPr>
            <a:r>
              <a:rPr lang="en-US" sz="2000" dirty="0"/>
              <a:t>	</a:t>
            </a:r>
            <a:r>
              <a:rPr lang="en-US" sz="2000" i="1" dirty="0"/>
              <a:t>“We can achieve these goals through a partnership </a:t>
            </a:r>
            <a:r>
              <a:rPr lang="en-US" sz="2000" i="1" dirty="0" smtClean="0"/>
              <a:t>with </a:t>
            </a:r>
            <a:r>
              <a:rPr lang="en-US" sz="2000" i="1" dirty="0"/>
              <a:t>the owners and operators of critical infrastructure to improve cybersecurity information sharing and collaboratively develop and implement risk-based standards.”</a:t>
            </a:r>
            <a:endParaRPr lang="en-US" altLang="en-US" sz="2000" i="1" dirty="0">
              <a:ea typeface="ＭＳ Ｐゴシック" pitchFamily="34" charset="-128"/>
            </a:endParaRPr>
          </a:p>
          <a:p>
            <a:pPr>
              <a:defRPr/>
            </a:pPr>
            <a:r>
              <a:rPr lang="en-US" altLang="en-US" sz="2000" dirty="0">
                <a:ea typeface="ＭＳ Ｐゴシック" pitchFamily="34" charset="-128"/>
              </a:rPr>
              <a:t>PPD 21 (Feb 2013)</a:t>
            </a:r>
          </a:p>
          <a:p>
            <a:pPr>
              <a:defRPr/>
            </a:pPr>
            <a:r>
              <a:rPr lang="en-US" altLang="en-US" sz="2000" dirty="0">
                <a:ea typeface="ＭＳ Ｐゴシック" pitchFamily="34" charset="-128"/>
              </a:rPr>
              <a:t>NIST Voluntary Framework (Feb 2014)</a:t>
            </a:r>
          </a:p>
          <a:p>
            <a:pPr>
              <a:defRPr/>
            </a:pPr>
            <a:r>
              <a:rPr lang="en-US" altLang="en-US" sz="2000" dirty="0">
                <a:ea typeface="ＭＳ Ｐゴシック" pitchFamily="34" charset="-128"/>
              </a:rPr>
              <a:t>EO 13691 (Feb 2015) – establishment of Information Sharing and Analysis Organizations (ISAO)</a:t>
            </a:r>
          </a:p>
          <a:p>
            <a:pPr>
              <a:defRPr/>
            </a:pPr>
            <a:endParaRPr lang="en-US" altLang="en-US" sz="2000" dirty="0">
              <a:ea typeface="ＭＳ Ｐゴシック" pitchFamily="34" charset="-128"/>
            </a:endParaRPr>
          </a:p>
          <a:p>
            <a:endParaRPr lang="en-US" sz="2000" dirty="0"/>
          </a:p>
        </p:txBody>
      </p:sp>
      <p:sp>
        <p:nvSpPr>
          <p:cNvPr id="4" name="Footer Placeholder 3"/>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9191751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7848600" cy="646331"/>
          </a:xfrm>
          <a:prstGeom prst="rect">
            <a:avLst/>
          </a:prstGeom>
          <a:noFill/>
        </p:spPr>
        <p:txBody>
          <a:bodyPr wrap="square" rtlCol="0">
            <a:spAutoFit/>
          </a:bodyPr>
          <a:lstStyle/>
          <a:p>
            <a:pPr algn="ctr"/>
            <a:r>
              <a:rPr lang="en-US" sz="3600" b="1" dirty="0" smtClean="0"/>
              <a:t>CDRH/FDA Cybersecurity Activities</a:t>
            </a:r>
            <a:endParaRPr lang="en-US" sz="3600" b="1" dirty="0"/>
          </a:p>
        </p:txBody>
      </p:sp>
      <p:grpSp>
        <p:nvGrpSpPr>
          <p:cNvPr id="3" name="Group 2"/>
          <p:cNvGrpSpPr/>
          <p:nvPr/>
        </p:nvGrpSpPr>
        <p:grpSpPr>
          <a:xfrm>
            <a:off x="252549" y="533400"/>
            <a:ext cx="8534400" cy="4902200"/>
            <a:chOff x="726440" y="1295400"/>
            <a:chExt cx="7843520" cy="4902200"/>
          </a:xfrm>
        </p:grpSpPr>
        <p:sp>
          <p:nvSpPr>
            <p:cNvPr id="4" name="Shape 3"/>
            <p:cNvSpPr/>
            <p:nvPr/>
          </p:nvSpPr>
          <p:spPr>
            <a:xfrm>
              <a:off x="726440" y="1295400"/>
              <a:ext cx="7843520" cy="490220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Oval 5"/>
            <p:cNvSpPr/>
            <p:nvPr/>
          </p:nvSpPr>
          <p:spPr>
            <a:xfrm>
              <a:off x="2562581" y="3987800"/>
              <a:ext cx="334833" cy="274102"/>
            </a:xfrm>
            <a:prstGeom prst="ellipse">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1824532" y="4780864"/>
              <a:ext cx="1827540" cy="1416735"/>
            </a:xfrm>
            <a:custGeom>
              <a:avLst/>
              <a:gdLst>
                <a:gd name="connsiteX0" fmla="*/ 0 w 1827540"/>
                <a:gd name="connsiteY0" fmla="*/ 0 h 1416735"/>
                <a:gd name="connsiteX1" fmla="*/ 1827540 w 1827540"/>
                <a:gd name="connsiteY1" fmla="*/ 0 h 1416735"/>
                <a:gd name="connsiteX2" fmla="*/ 1827540 w 1827540"/>
                <a:gd name="connsiteY2" fmla="*/ 1416735 h 1416735"/>
                <a:gd name="connsiteX3" fmla="*/ 0 w 1827540"/>
                <a:gd name="connsiteY3" fmla="*/ 1416735 h 1416735"/>
                <a:gd name="connsiteX4" fmla="*/ 0 w 1827540"/>
                <a:gd name="connsiteY4" fmla="*/ 0 h 141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540" h="1416735">
                  <a:moveTo>
                    <a:pt x="0" y="0"/>
                  </a:moveTo>
                  <a:lnTo>
                    <a:pt x="1827540" y="0"/>
                  </a:lnTo>
                  <a:lnTo>
                    <a:pt x="1827540" y="1416735"/>
                  </a:lnTo>
                  <a:lnTo>
                    <a:pt x="0" y="14167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59" tIns="0" rIns="0" bIns="0" numCol="1" spcCol="1270" anchor="t" anchorCtr="0">
              <a:noAutofit/>
            </a:bodyPr>
            <a:lstStyle/>
            <a:p>
              <a:pPr lvl="0" algn="l" defTabSz="2622550">
                <a:lnSpc>
                  <a:spcPct val="90000"/>
                </a:lnSpc>
                <a:spcBef>
                  <a:spcPct val="0"/>
                </a:spcBef>
                <a:spcAft>
                  <a:spcPct val="35000"/>
                </a:spcAft>
              </a:pPr>
              <a:endParaRPr lang="en-US" sz="5900" kern="1200"/>
            </a:p>
          </p:txBody>
        </p:sp>
        <p:sp>
          <p:nvSpPr>
            <p:cNvPr id="8" name="Oval 7"/>
            <p:cNvSpPr/>
            <p:nvPr/>
          </p:nvSpPr>
          <p:spPr>
            <a:xfrm>
              <a:off x="4117482" y="3124200"/>
              <a:ext cx="368645" cy="368645"/>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3706977" y="3530803"/>
              <a:ext cx="1882444" cy="2666796"/>
            </a:xfrm>
            <a:custGeom>
              <a:avLst/>
              <a:gdLst>
                <a:gd name="connsiteX0" fmla="*/ 0 w 1882444"/>
                <a:gd name="connsiteY0" fmla="*/ 0 h 2666796"/>
                <a:gd name="connsiteX1" fmla="*/ 1882444 w 1882444"/>
                <a:gd name="connsiteY1" fmla="*/ 0 h 2666796"/>
                <a:gd name="connsiteX2" fmla="*/ 1882444 w 1882444"/>
                <a:gd name="connsiteY2" fmla="*/ 2666796 h 2666796"/>
                <a:gd name="connsiteX3" fmla="*/ 0 w 1882444"/>
                <a:gd name="connsiteY3" fmla="*/ 2666796 h 2666796"/>
                <a:gd name="connsiteX4" fmla="*/ 0 w 1882444"/>
                <a:gd name="connsiteY4" fmla="*/ 0 h 2666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444" h="2666796">
                  <a:moveTo>
                    <a:pt x="0" y="0"/>
                  </a:moveTo>
                  <a:lnTo>
                    <a:pt x="1882444" y="0"/>
                  </a:lnTo>
                  <a:lnTo>
                    <a:pt x="1882444" y="2666796"/>
                  </a:lnTo>
                  <a:lnTo>
                    <a:pt x="0" y="26667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5338" tIns="0" rIns="0" bIns="0" numCol="1" spcCol="1270" anchor="t" anchorCtr="0">
              <a:noAutofit/>
            </a:bodyPr>
            <a:lstStyle/>
            <a:p>
              <a:pPr lvl="0" algn="l" defTabSz="2578100">
                <a:lnSpc>
                  <a:spcPct val="90000"/>
                </a:lnSpc>
                <a:spcBef>
                  <a:spcPct val="0"/>
                </a:spcBef>
                <a:spcAft>
                  <a:spcPct val="35000"/>
                </a:spcAft>
              </a:pPr>
              <a:endParaRPr lang="en-US" sz="5800" kern="1200"/>
            </a:p>
          </p:txBody>
        </p:sp>
        <p:sp>
          <p:nvSpPr>
            <p:cNvPr id="10" name="Oval 9"/>
            <p:cNvSpPr/>
            <p:nvPr/>
          </p:nvSpPr>
          <p:spPr>
            <a:xfrm>
              <a:off x="5687466" y="2535656"/>
              <a:ext cx="509828" cy="509828"/>
            </a:xfrm>
            <a:prstGeom prst="ellipse">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5942380" y="2790570"/>
              <a:ext cx="1882444" cy="3407029"/>
            </a:xfrm>
            <a:custGeom>
              <a:avLst/>
              <a:gdLst>
                <a:gd name="connsiteX0" fmla="*/ 0 w 1882444"/>
                <a:gd name="connsiteY0" fmla="*/ 0 h 3407029"/>
                <a:gd name="connsiteX1" fmla="*/ 1882444 w 1882444"/>
                <a:gd name="connsiteY1" fmla="*/ 0 h 3407029"/>
                <a:gd name="connsiteX2" fmla="*/ 1882444 w 1882444"/>
                <a:gd name="connsiteY2" fmla="*/ 3407029 h 3407029"/>
                <a:gd name="connsiteX3" fmla="*/ 0 w 1882444"/>
                <a:gd name="connsiteY3" fmla="*/ 3407029 h 3407029"/>
                <a:gd name="connsiteX4" fmla="*/ 0 w 1882444"/>
                <a:gd name="connsiteY4" fmla="*/ 0 h 3407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444" h="3407029">
                  <a:moveTo>
                    <a:pt x="0" y="0"/>
                  </a:moveTo>
                  <a:lnTo>
                    <a:pt x="1882444" y="0"/>
                  </a:lnTo>
                  <a:lnTo>
                    <a:pt x="1882444" y="3407029"/>
                  </a:lnTo>
                  <a:lnTo>
                    <a:pt x="0" y="3407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148" tIns="0" rIns="0" bIns="0" numCol="1" spcCol="1270" anchor="t" anchorCtr="0">
              <a:noAutofit/>
            </a:bodyPr>
            <a:lstStyle/>
            <a:p>
              <a:pPr lvl="0" algn="l" defTabSz="2489200">
                <a:lnSpc>
                  <a:spcPct val="90000"/>
                </a:lnSpc>
                <a:spcBef>
                  <a:spcPct val="0"/>
                </a:spcBef>
                <a:spcAft>
                  <a:spcPct val="35000"/>
                </a:spcAft>
              </a:pPr>
              <a:endParaRPr lang="en-US" sz="5600" kern="1200"/>
            </a:p>
          </p:txBody>
        </p:sp>
      </p:grpSp>
      <p:sp>
        <p:nvSpPr>
          <p:cNvPr id="13" name="Oval 12"/>
          <p:cNvSpPr/>
          <p:nvPr/>
        </p:nvSpPr>
        <p:spPr>
          <a:xfrm>
            <a:off x="939069" y="4291869"/>
            <a:ext cx="203931" cy="20393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p:cNvSpPr txBox="1"/>
          <p:nvPr/>
        </p:nvSpPr>
        <p:spPr>
          <a:xfrm>
            <a:off x="533400" y="5152072"/>
            <a:ext cx="3733800" cy="1477328"/>
          </a:xfrm>
          <a:prstGeom prst="rect">
            <a:avLst/>
          </a:prstGeom>
          <a:noFill/>
        </p:spPr>
        <p:txBody>
          <a:bodyPr wrap="square" rtlCol="0">
            <a:spAutoFit/>
          </a:bodyPr>
          <a:lstStyle/>
          <a:p>
            <a:r>
              <a:rPr lang="en-US" dirty="0" smtClean="0">
                <a:solidFill>
                  <a:schemeClr val="tx2">
                    <a:lumMod val="60000"/>
                    <a:lumOff val="40000"/>
                  </a:schemeClr>
                </a:solidFill>
              </a:rPr>
              <a:t>FDA Safety Communication</a:t>
            </a:r>
          </a:p>
          <a:p>
            <a:r>
              <a:rPr lang="en-US" dirty="0" smtClean="0">
                <a:solidFill>
                  <a:schemeClr val="tx2">
                    <a:lumMod val="60000"/>
                    <a:lumOff val="40000"/>
                  </a:schemeClr>
                </a:solidFill>
              </a:rPr>
              <a:t>Draft Premarket Guidance</a:t>
            </a:r>
          </a:p>
          <a:p>
            <a:r>
              <a:rPr lang="en-US" dirty="0" smtClean="0">
                <a:solidFill>
                  <a:schemeClr val="tx2">
                    <a:lumMod val="60000"/>
                    <a:lumOff val="40000"/>
                  </a:schemeClr>
                </a:solidFill>
              </a:rPr>
              <a:t>Begin Coordination with DHS</a:t>
            </a:r>
          </a:p>
          <a:p>
            <a:r>
              <a:rPr lang="en-US" dirty="0" smtClean="0">
                <a:solidFill>
                  <a:schemeClr val="tx2">
                    <a:lumMod val="60000"/>
                    <a:lumOff val="40000"/>
                  </a:schemeClr>
                </a:solidFill>
              </a:rPr>
              <a:t>Recognize Standards</a:t>
            </a:r>
          </a:p>
          <a:p>
            <a:r>
              <a:rPr lang="en-US" dirty="0" smtClean="0">
                <a:solidFill>
                  <a:schemeClr val="tx2">
                    <a:lumMod val="60000"/>
                    <a:lumOff val="40000"/>
                  </a:schemeClr>
                </a:solidFill>
              </a:rPr>
              <a:t>Establish Incident Response Team</a:t>
            </a:r>
            <a:endParaRPr lang="en-US" dirty="0">
              <a:solidFill>
                <a:schemeClr val="tx2">
                  <a:lumMod val="60000"/>
                  <a:lumOff val="40000"/>
                </a:schemeClr>
              </a:solidFill>
            </a:endParaRPr>
          </a:p>
        </p:txBody>
      </p:sp>
      <p:sp>
        <p:nvSpPr>
          <p:cNvPr id="15" name="TextBox 14"/>
          <p:cNvSpPr txBox="1"/>
          <p:nvPr/>
        </p:nvSpPr>
        <p:spPr>
          <a:xfrm>
            <a:off x="1905000" y="4182070"/>
            <a:ext cx="3250835" cy="923330"/>
          </a:xfrm>
          <a:prstGeom prst="rect">
            <a:avLst/>
          </a:prstGeom>
          <a:noFill/>
        </p:spPr>
        <p:txBody>
          <a:bodyPr wrap="square" rtlCol="0">
            <a:spAutoFit/>
          </a:bodyPr>
          <a:lstStyle/>
          <a:p>
            <a:r>
              <a:rPr lang="en-US" dirty="0" smtClean="0">
                <a:solidFill>
                  <a:srgbClr val="00B050"/>
                </a:solidFill>
              </a:rPr>
              <a:t>Final Premarket Guidance</a:t>
            </a:r>
          </a:p>
          <a:p>
            <a:r>
              <a:rPr lang="en-US" dirty="0" smtClean="0">
                <a:solidFill>
                  <a:srgbClr val="00B050"/>
                </a:solidFill>
              </a:rPr>
              <a:t>MOU with NH-ISAC</a:t>
            </a:r>
          </a:p>
          <a:p>
            <a:r>
              <a:rPr lang="en-US" dirty="0" smtClean="0">
                <a:solidFill>
                  <a:srgbClr val="00B050"/>
                </a:solidFill>
              </a:rPr>
              <a:t>Public Workshop</a:t>
            </a:r>
            <a:endParaRPr lang="en-US" dirty="0">
              <a:solidFill>
                <a:srgbClr val="00B050"/>
              </a:solidFill>
            </a:endParaRPr>
          </a:p>
        </p:txBody>
      </p:sp>
      <p:sp>
        <p:nvSpPr>
          <p:cNvPr id="16" name="TextBox 15"/>
          <p:cNvSpPr txBox="1"/>
          <p:nvPr/>
        </p:nvSpPr>
        <p:spPr>
          <a:xfrm>
            <a:off x="3607165" y="3468469"/>
            <a:ext cx="3250835" cy="646331"/>
          </a:xfrm>
          <a:prstGeom prst="rect">
            <a:avLst/>
          </a:prstGeom>
          <a:noFill/>
        </p:spPr>
        <p:txBody>
          <a:bodyPr wrap="square" rtlCol="0">
            <a:spAutoFit/>
          </a:bodyPr>
          <a:lstStyle/>
          <a:p>
            <a:r>
              <a:rPr lang="en-US" dirty="0" smtClean="0">
                <a:solidFill>
                  <a:srgbClr val="FF0000"/>
                </a:solidFill>
              </a:rPr>
              <a:t>Product-specific safety </a:t>
            </a:r>
            <a:r>
              <a:rPr lang="en-US" dirty="0" err="1" smtClean="0">
                <a:solidFill>
                  <a:srgbClr val="FF0000"/>
                </a:solidFill>
              </a:rPr>
              <a:t>comm</a:t>
            </a:r>
            <a:endParaRPr lang="en-US" dirty="0" smtClean="0">
              <a:solidFill>
                <a:srgbClr val="FF0000"/>
              </a:solidFill>
            </a:endParaRPr>
          </a:p>
          <a:p>
            <a:r>
              <a:rPr lang="en-US" dirty="0" smtClean="0">
                <a:solidFill>
                  <a:srgbClr val="FF0000"/>
                </a:solidFill>
              </a:rPr>
              <a:t>Build ecosystem/collaboration</a:t>
            </a:r>
            <a:endParaRPr lang="en-US" dirty="0">
              <a:solidFill>
                <a:srgbClr val="FF0000"/>
              </a:solidFill>
            </a:endParaRPr>
          </a:p>
        </p:txBody>
      </p:sp>
      <p:sp>
        <p:nvSpPr>
          <p:cNvPr id="14" name="TextBox 13"/>
          <p:cNvSpPr txBox="1"/>
          <p:nvPr/>
        </p:nvSpPr>
        <p:spPr>
          <a:xfrm>
            <a:off x="152400" y="4038600"/>
            <a:ext cx="838200" cy="400110"/>
          </a:xfrm>
          <a:prstGeom prst="rect">
            <a:avLst/>
          </a:prstGeom>
          <a:noFill/>
        </p:spPr>
        <p:txBody>
          <a:bodyPr wrap="square" rtlCol="0">
            <a:spAutoFit/>
          </a:bodyPr>
          <a:lstStyle/>
          <a:p>
            <a:r>
              <a:rPr lang="en-US" sz="2000" b="1" dirty="0" smtClean="0">
                <a:solidFill>
                  <a:schemeClr val="tx2">
                    <a:lumMod val="60000"/>
                    <a:lumOff val="40000"/>
                  </a:schemeClr>
                </a:solidFill>
              </a:rPr>
              <a:t>2013</a:t>
            </a:r>
            <a:endParaRPr lang="en-US" sz="2000" b="1" dirty="0">
              <a:solidFill>
                <a:schemeClr val="tx2">
                  <a:lumMod val="60000"/>
                  <a:lumOff val="40000"/>
                </a:schemeClr>
              </a:solidFill>
            </a:endParaRPr>
          </a:p>
        </p:txBody>
      </p:sp>
      <p:sp>
        <p:nvSpPr>
          <p:cNvPr id="18" name="TextBox 17"/>
          <p:cNvSpPr txBox="1"/>
          <p:nvPr/>
        </p:nvSpPr>
        <p:spPr>
          <a:xfrm>
            <a:off x="1371600" y="2784445"/>
            <a:ext cx="838200" cy="400110"/>
          </a:xfrm>
          <a:prstGeom prst="rect">
            <a:avLst/>
          </a:prstGeom>
          <a:noFill/>
        </p:spPr>
        <p:txBody>
          <a:bodyPr wrap="square" rtlCol="0">
            <a:spAutoFit/>
          </a:bodyPr>
          <a:lstStyle/>
          <a:p>
            <a:r>
              <a:rPr lang="en-US" sz="2000" b="1" dirty="0" smtClean="0">
                <a:solidFill>
                  <a:srgbClr val="00B050"/>
                </a:solidFill>
              </a:rPr>
              <a:t>2014</a:t>
            </a:r>
            <a:endParaRPr lang="en-US" sz="2000" b="1" dirty="0">
              <a:solidFill>
                <a:srgbClr val="00B050"/>
              </a:solidFill>
            </a:endParaRPr>
          </a:p>
        </p:txBody>
      </p:sp>
      <p:sp>
        <p:nvSpPr>
          <p:cNvPr id="19" name="TextBox 18"/>
          <p:cNvSpPr txBox="1"/>
          <p:nvPr/>
        </p:nvSpPr>
        <p:spPr>
          <a:xfrm>
            <a:off x="2971800" y="1828800"/>
            <a:ext cx="838200" cy="400110"/>
          </a:xfrm>
          <a:prstGeom prst="rect">
            <a:avLst/>
          </a:prstGeom>
          <a:noFill/>
        </p:spPr>
        <p:txBody>
          <a:bodyPr wrap="square" rtlCol="0">
            <a:spAutoFit/>
          </a:bodyPr>
          <a:lstStyle/>
          <a:p>
            <a:r>
              <a:rPr lang="en-US" sz="2000" b="1" dirty="0" smtClean="0">
                <a:solidFill>
                  <a:srgbClr val="FF0000"/>
                </a:solidFill>
              </a:rPr>
              <a:t>2015</a:t>
            </a:r>
            <a:endParaRPr lang="en-US" sz="2000" b="1" dirty="0">
              <a:solidFill>
                <a:srgbClr val="FF0000"/>
              </a:solidFill>
            </a:endParaRPr>
          </a:p>
        </p:txBody>
      </p:sp>
      <p:sp>
        <p:nvSpPr>
          <p:cNvPr id="20" name="TextBox 19"/>
          <p:cNvSpPr txBox="1"/>
          <p:nvPr/>
        </p:nvSpPr>
        <p:spPr>
          <a:xfrm>
            <a:off x="4953000" y="1200090"/>
            <a:ext cx="838200" cy="400110"/>
          </a:xfrm>
          <a:prstGeom prst="rect">
            <a:avLst/>
          </a:prstGeom>
          <a:noFill/>
        </p:spPr>
        <p:txBody>
          <a:bodyPr wrap="square" rtlCol="0">
            <a:spAutoFit/>
          </a:bodyPr>
          <a:lstStyle/>
          <a:p>
            <a:r>
              <a:rPr lang="en-US" sz="2000" b="1" dirty="0" smtClean="0">
                <a:solidFill>
                  <a:srgbClr val="7030A0"/>
                </a:solidFill>
              </a:rPr>
              <a:t>2016</a:t>
            </a:r>
            <a:endParaRPr lang="en-US" sz="2000" b="1" dirty="0">
              <a:solidFill>
                <a:srgbClr val="7030A0"/>
              </a:solidFill>
            </a:endParaRPr>
          </a:p>
        </p:txBody>
      </p:sp>
      <p:sp>
        <p:nvSpPr>
          <p:cNvPr id="22" name="TextBox 21"/>
          <p:cNvSpPr txBox="1"/>
          <p:nvPr/>
        </p:nvSpPr>
        <p:spPr>
          <a:xfrm>
            <a:off x="5791200" y="2819400"/>
            <a:ext cx="2971800" cy="646331"/>
          </a:xfrm>
          <a:prstGeom prst="rect">
            <a:avLst/>
          </a:prstGeom>
          <a:noFill/>
        </p:spPr>
        <p:txBody>
          <a:bodyPr wrap="square" rtlCol="0">
            <a:spAutoFit/>
          </a:bodyPr>
          <a:lstStyle/>
          <a:p>
            <a:r>
              <a:rPr lang="en-US" dirty="0" smtClean="0">
                <a:solidFill>
                  <a:srgbClr val="7030A0"/>
                </a:solidFill>
              </a:rPr>
              <a:t>Draft </a:t>
            </a:r>
            <a:r>
              <a:rPr lang="en-US" dirty="0" err="1" smtClean="0">
                <a:solidFill>
                  <a:srgbClr val="7030A0"/>
                </a:solidFill>
              </a:rPr>
              <a:t>Postmarket</a:t>
            </a:r>
            <a:r>
              <a:rPr lang="en-US" dirty="0" smtClean="0">
                <a:solidFill>
                  <a:srgbClr val="7030A0"/>
                </a:solidFill>
              </a:rPr>
              <a:t> Guidance</a:t>
            </a:r>
          </a:p>
          <a:p>
            <a:r>
              <a:rPr lang="en-US" dirty="0" smtClean="0">
                <a:solidFill>
                  <a:srgbClr val="7030A0"/>
                </a:solidFill>
              </a:rPr>
              <a:t>Public Workshop</a:t>
            </a:r>
            <a:endParaRPr lang="en-US" dirty="0">
              <a:solidFill>
                <a:srgbClr val="7030A0"/>
              </a:solidFill>
            </a:endParaRPr>
          </a:p>
        </p:txBody>
      </p:sp>
      <p:sp>
        <p:nvSpPr>
          <p:cNvPr id="24" name="Slide Number Placeholder 5"/>
          <p:cNvSpPr txBox="1">
            <a:spLocks/>
          </p:cNvSpPr>
          <p:nvPr/>
        </p:nvSpPr>
        <p:spPr>
          <a:xfrm>
            <a:off x="0" y="6381750"/>
            <a:ext cx="2133600" cy="476250"/>
          </a:xfrm>
          <a:prstGeom prst="rect">
            <a:avLst/>
          </a:prstGeom>
        </p:spPr>
        <p:txBody>
          <a:bodyPr vert="horz" lIns="91440" tIns="45720" rIns="91440" bIns="45720" rtlCol="0" anchor="b" anchorCtr="0"/>
          <a:lstStyle>
            <a:defPPr>
              <a:defRPr lang="en-US"/>
            </a:defPPr>
            <a:lvl1pPr algn="r" rtl="0" fontAlgn="base">
              <a:spcBef>
                <a:spcPct val="0"/>
              </a:spcBef>
              <a:spcAft>
                <a:spcPct val="0"/>
              </a:spcAft>
              <a:defRPr sz="1000" b="1" kern="1200">
                <a:solidFill>
                  <a:srgbClr val="FF0000"/>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ltLang="en-US" dirty="0"/>
          </a:p>
        </p:txBody>
      </p:sp>
    </p:spTree>
    <p:extLst>
      <p:ext uri="{BB962C8B-B14F-4D97-AF65-F5344CB8AC3E}">
        <p14:creationId xmlns:p14="http://schemas.microsoft.com/office/powerpoint/2010/main" val="315615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41" y="752306"/>
            <a:ext cx="8509103" cy="926020"/>
          </a:xfrm>
        </p:spPr>
        <p:txBody>
          <a:bodyPr/>
          <a:lstStyle/>
          <a:p>
            <a:r>
              <a:rPr lang="en-US" altLang="en-US" b="1" dirty="0">
                <a:ea typeface="ＭＳ Ｐゴシック" pitchFamily="34" charset="-128"/>
              </a:rPr>
              <a:t>Premarket Cybersecurity Guidance</a:t>
            </a:r>
            <a:endParaRPr lang="en-US" b="1" dirty="0"/>
          </a:p>
        </p:txBody>
      </p:sp>
      <p:sp>
        <p:nvSpPr>
          <p:cNvPr id="3" name="Content Placeholder 2"/>
          <p:cNvSpPr>
            <a:spLocks noGrp="1"/>
          </p:cNvSpPr>
          <p:nvPr>
            <p:ph idx="1"/>
          </p:nvPr>
        </p:nvSpPr>
        <p:spPr>
          <a:xfrm>
            <a:off x="323850" y="1641475"/>
            <a:ext cx="8509103" cy="4286043"/>
          </a:xfrm>
        </p:spPr>
        <p:txBody>
          <a:bodyPr>
            <a:normAutofit fontScale="70000" lnSpcReduction="20000"/>
          </a:bodyPr>
          <a:lstStyle/>
          <a:p>
            <a:pPr>
              <a:defRPr/>
            </a:pPr>
            <a:r>
              <a:rPr lang="en-US" altLang="en-US" dirty="0">
                <a:ea typeface="ＭＳ Ｐゴシック" pitchFamily="34" charset="-128"/>
              </a:rPr>
              <a:t>Draft June 2013</a:t>
            </a:r>
          </a:p>
          <a:p>
            <a:pPr>
              <a:defRPr/>
            </a:pPr>
            <a:r>
              <a:rPr lang="en-US" altLang="en-US" dirty="0">
                <a:ea typeface="ＭＳ Ｐゴシック" pitchFamily="34" charset="-128"/>
              </a:rPr>
              <a:t>Final October 2014</a:t>
            </a:r>
          </a:p>
          <a:p>
            <a:pPr>
              <a:defRPr/>
            </a:pPr>
            <a:r>
              <a:rPr lang="en-US" altLang="en-US" dirty="0">
                <a:ea typeface="ＭＳ Ｐゴシック" pitchFamily="34" charset="-128"/>
              </a:rPr>
              <a:t>Key Principles:</a:t>
            </a:r>
          </a:p>
          <a:p>
            <a:pPr lvl="1">
              <a:defRPr/>
            </a:pPr>
            <a:r>
              <a:rPr lang="en-US" altLang="en-US" dirty="0">
                <a:ea typeface="ＭＳ Ｐゴシック" pitchFamily="34" charset="-128"/>
              </a:rPr>
              <a:t>#1 </a:t>
            </a:r>
            <a:r>
              <a:rPr lang="en-US" altLang="en-US" dirty="0"/>
              <a:t>S</a:t>
            </a:r>
            <a:r>
              <a:rPr lang="en-US" dirty="0"/>
              <a:t>hared responsibility between stakeholders, including health care facilities, patients, providers, and manufacturers of medical devices</a:t>
            </a:r>
            <a:endParaRPr lang="en-US" altLang="en-US" dirty="0">
              <a:ea typeface="ＭＳ Ｐゴシック" pitchFamily="34" charset="-128"/>
            </a:endParaRPr>
          </a:p>
          <a:p>
            <a:pPr lvl="1">
              <a:defRPr/>
            </a:pPr>
            <a:r>
              <a:rPr lang="en-US" altLang="en-US" dirty="0">
                <a:ea typeface="ＭＳ Ｐゴシック" pitchFamily="34" charset="-128"/>
              </a:rPr>
              <a:t>#2 </a:t>
            </a:r>
            <a:r>
              <a:rPr lang="en-US" altLang="en-US" dirty="0"/>
              <a:t>A</a:t>
            </a:r>
            <a:r>
              <a:rPr lang="en-US" dirty="0"/>
              <a:t>ddress cybersecurity during the design and development of the medical device </a:t>
            </a:r>
            <a:endParaRPr lang="en-US" altLang="en-US" dirty="0">
              <a:ea typeface="ＭＳ Ｐゴシック" pitchFamily="34" charset="-128"/>
            </a:endParaRPr>
          </a:p>
          <a:p>
            <a:pPr lvl="1">
              <a:defRPr/>
            </a:pPr>
            <a:r>
              <a:rPr lang="en-US" altLang="en-US" dirty="0">
                <a:ea typeface="ＭＳ Ｐゴシック" pitchFamily="34" charset="-128"/>
              </a:rPr>
              <a:t>#3 </a:t>
            </a:r>
            <a:r>
              <a:rPr lang="en-US" altLang="en-US" dirty="0"/>
              <a:t>E</a:t>
            </a:r>
            <a:r>
              <a:rPr lang="en-US" dirty="0"/>
              <a:t>stablish design inputs for device related to cybersecurity, and establish a cybersecurity vulnerability and management approach as part of the software validation and risk analysis that is required by 21 CFR 820.30(g)</a:t>
            </a:r>
            <a:endParaRPr lang="en-US" altLang="en-US" dirty="0">
              <a:ea typeface="ＭＳ Ｐゴシック" pitchFamily="34" charset="-128"/>
            </a:endParaRPr>
          </a:p>
          <a:p>
            <a:r>
              <a:rPr lang="en-US" dirty="0" smtClean="0"/>
              <a:t>Created electronic cybersecurity review template for review staff to use during premarket review</a:t>
            </a:r>
            <a:endParaRPr lang="en-US" dirty="0"/>
          </a:p>
        </p:txBody>
      </p:sp>
      <p:sp>
        <p:nvSpPr>
          <p:cNvPr id="4" name="Footer Placeholder 3"/>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6493727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2669" y="423017"/>
            <a:ext cx="8686800" cy="914400"/>
          </a:xfrm>
        </p:spPr>
        <p:txBody>
          <a:bodyPr>
            <a:normAutofit fontScale="90000"/>
          </a:bodyPr>
          <a:lstStyle/>
          <a:p>
            <a:r>
              <a:rPr lang="en-US" altLang="en-US" b="1" dirty="0" smtClean="0">
                <a:solidFill>
                  <a:schemeClr val="tx1"/>
                </a:solidFill>
                <a:ea typeface="ＭＳ Ｐゴシック" pitchFamily="34" charset="-128"/>
              </a:rPr>
              <a:t>Premarket Cybersecurity Submission Expectations</a:t>
            </a:r>
          </a:p>
        </p:txBody>
      </p:sp>
      <p:sp>
        <p:nvSpPr>
          <p:cNvPr id="17411" name="Content Placeholder 2"/>
          <p:cNvSpPr>
            <a:spLocks noGrp="1"/>
          </p:cNvSpPr>
          <p:nvPr>
            <p:ph idx="1"/>
          </p:nvPr>
        </p:nvSpPr>
        <p:spPr>
          <a:xfrm>
            <a:off x="457200" y="1676400"/>
            <a:ext cx="8229600" cy="4449763"/>
          </a:xfrm>
        </p:spPr>
        <p:txBody>
          <a:bodyPr>
            <a:normAutofit fontScale="85000" lnSpcReduction="10000"/>
          </a:bodyPr>
          <a:lstStyle/>
          <a:p>
            <a:pPr>
              <a:defRPr/>
            </a:pPr>
            <a:r>
              <a:rPr lang="en-US" altLang="en-US" dirty="0" smtClean="0">
                <a:ea typeface="ＭＳ Ｐゴシック" pitchFamily="34" charset="-128"/>
              </a:rPr>
              <a:t>Risk Management (threat modeling)</a:t>
            </a:r>
          </a:p>
          <a:p>
            <a:pPr lvl="1">
              <a:defRPr/>
            </a:pPr>
            <a:r>
              <a:rPr lang="en-US" dirty="0" smtClean="0"/>
              <a:t>Inclusion of hazard </a:t>
            </a:r>
            <a:r>
              <a:rPr lang="en-US" dirty="0"/>
              <a:t>analysis, mitigations, and design considerations pertaining to intentional and unintentional cybersecurity risks associated with </a:t>
            </a:r>
            <a:r>
              <a:rPr lang="en-US" dirty="0" smtClean="0"/>
              <a:t>the </a:t>
            </a:r>
            <a:r>
              <a:rPr lang="en-US" dirty="0"/>
              <a:t>device, including: </a:t>
            </a:r>
          </a:p>
          <a:p>
            <a:pPr lvl="2">
              <a:defRPr/>
            </a:pPr>
            <a:r>
              <a:rPr lang="en-US" dirty="0" smtClean="0"/>
              <a:t>A </a:t>
            </a:r>
            <a:r>
              <a:rPr lang="en-US" dirty="0"/>
              <a:t>specific list of all cybersecurity risks that were considered in the </a:t>
            </a:r>
            <a:r>
              <a:rPr lang="en-US" dirty="0" smtClean="0"/>
              <a:t>device design; </a:t>
            </a:r>
            <a:endParaRPr lang="en-US" dirty="0"/>
          </a:p>
          <a:p>
            <a:pPr lvl="2">
              <a:defRPr/>
            </a:pPr>
            <a:r>
              <a:rPr lang="en-US" dirty="0"/>
              <a:t>A specific list and justification for all cybersecurity controls that were established for </a:t>
            </a:r>
            <a:r>
              <a:rPr lang="en-US" dirty="0" smtClean="0"/>
              <a:t>the </a:t>
            </a:r>
            <a:r>
              <a:rPr lang="en-US" dirty="0"/>
              <a:t>device. </a:t>
            </a:r>
          </a:p>
          <a:p>
            <a:pPr>
              <a:defRPr/>
            </a:pPr>
            <a:r>
              <a:rPr lang="en-US" altLang="en-US" dirty="0" smtClean="0">
                <a:ea typeface="ＭＳ Ｐゴシック" pitchFamily="34" charset="-128"/>
              </a:rPr>
              <a:t>Traceability</a:t>
            </a:r>
          </a:p>
          <a:p>
            <a:pPr lvl="1">
              <a:defRPr/>
            </a:pPr>
            <a:r>
              <a:rPr lang="en-US" altLang="en-US" dirty="0" smtClean="0">
                <a:ea typeface="ＭＳ Ｐゴシック" pitchFamily="34" charset="-128"/>
              </a:rPr>
              <a:t>Inclusion of a</a:t>
            </a:r>
            <a:r>
              <a:rPr lang="en-US" dirty="0" smtClean="0"/>
              <a:t> </a:t>
            </a:r>
            <a:r>
              <a:rPr lang="en-US" dirty="0"/>
              <a:t>traceability matrix that links </a:t>
            </a:r>
            <a:r>
              <a:rPr lang="en-US" dirty="0" smtClean="0"/>
              <a:t>the </a:t>
            </a:r>
            <a:r>
              <a:rPr lang="en-US" dirty="0"/>
              <a:t>actual cybersecurity controls to the cybersecurity risks that were considered </a:t>
            </a:r>
            <a:endParaRPr lang="en-US" dirty="0" smtClean="0"/>
          </a:p>
          <a:p>
            <a:pPr lvl="1">
              <a:defRPr/>
            </a:pPr>
            <a:endParaRPr lang="en-US" dirty="0"/>
          </a:p>
          <a:p>
            <a:pPr lvl="1">
              <a:defRPr/>
            </a:pPr>
            <a:endParaRPr lang="en-US" altLang="en-US" dirty="0" smtClean="0">
              <a:ea typeface="ＭＳ Ｐゴシック" pitchFamily="34" charset="-128"/>
            </a:endParaRPr>
          </a:p>
          <a:p>
            <a:pPr lvl="2">
              <a:defRPr/>
            </a:pPr>
            <a:endParaRPr lang="en-US" altLang="en-US" dirty="0" smtClean="0">
              <a:ea typeface="ＭＳ Ｐゴシック" pitchFamily="34" charset="-128"/>
            </a:endParaRPr>
          </a:p>
        </p:txBody>
      </p:sp>
      <p:sp>
        <p:nvSpPr>
          <p:cNvPr id="37892"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r>
              <a:rPr lang="en-US" altLang="en-US" sz="1200" smtClean="0">
                <a:solidFill>
                  <a:srgbClr val="898989"/>
                </a:solidFill>
                <a:cs typeface="Arial" charset="0"/>
              </a:rPr>
              <a:t>Slide </a:t>
            </a:r>
            <a:fld id="{0EF251A5-4E9A-46C0-8691-AE6E9DAD84CE}" type="slidenum">
              <a:rPr lang="en-US" altLang="en-US" sz="1200" smtClean="0">
                <a:solidFill>
                  <a:srgbClr val="898989"/>
                </a:solidFill>
                <a:cs typeface="Arial" charset="0"/>
              </a:rPr>
              <a:pPr eaLnBrk="1" fontAlgn="base" hangingPunct="1">
                <a:spcBef>
                  <a:spcPct val="0"/>
                </a:spcBef>
                <a:spcAft>
                  <a:spcPct val="0"/>
                </a:spcAft>
                <a:buFontTx/>
                <a:buNone/>
              </a:pPr>
              <a:t>9</a:t>
            </a:fld>
            <a:endParaRPr lang="en-US" altLang="en-US" sz="1200" smtClean="0">
              <a:solidFill>
                <a:srgbClr val="898989"/>
              </a:solidFill>
              <a:cs typeface="Arial" charset="0"/>
            </a:endParaRPr>
          </a:p>
        </p:txBody>
      </p:sp>
    </p:spTree>
    <p:extLst>
      <p:ext uri="{BB962C8B-B14F-4D97-AF65-F5344CB8AC3E}">
        <p14:creationId xmlns:p14="http://schemas.microsoft.com/office/powerpoint/2010/main" val="217017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1761</TotalTime>
  <Words>1928</Words>
  <Application>Microsoft Macintosh PowerPoint</Application>
  <PresentationFormat>On-screen Show (4:3)</PresentationFormat>
  <Paragraphs>235</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Medical Device Cybersecurity: FDA Perspective    Suzanne B. Schwartz, MD, MBA Associate Director for Science &amp; Strategic Partnerships Office of the Center Director Center for devices &amp; Radiological Health October 19, 2016 </vt:lpstr>
      <vt:lpstr>Agenda</vt:lpstr>
      <vt:lpstr>Framing The Issue: Environment</vt:lpstr>
      <vt:lpstr>PowerPoint Presentation</vt:lpstr>
      <vt:lpstr>PowerPoint Presentation</vt:lpstr>
      <vt:lpstr>Executive Orders (EO), Presidential Policy Directives, and Framework to Strengthen Critical Infrastructure Cybersecurity</vt:lpstr>
      <vt:lpstr>PowerPoint Presentation</vt:lpstr>
      <vt:lpstr>Premarket Cybersecurity Guidance</vt:lpstr>
      <vt:lpstr>Premarket Cybersecurity Submission Expectations</vt:lpstr>
      <vt:lpstr>Premarket Cybersecurity Submission Expectations continued</vt:lpstr>
      <vt:lpstr>Key Principles of FDA Draft Postmarket Management of Cybersecurity in Medical Devices</vt:lpstr>
      <vt:lpstr>Core Tenets of Postmarket Management of Medical Device Cybersecurity</vt:lpstr>
      <vt:lpstr>Use of NIST Framework</vt:lpstr>
      <vt:lpstr>Cybersecurity – Assessing Risk</vt:lpstr>
      <vt:lpstr>Postmarket Cybersecurity Risk Assessment</vt:lpstr>
      <vt:lpstr>Cybersecurity – Assessing Exploitability</vt:lpstr>
      <vt:lpstr>Controlled Vulnerabilities “Acceptable Residual Risk”</vt:lpstr>
      <vt:lpstr>Uncontrolled Vulnerabilities “Unacceptable Residual Risk”</vt:lpstr>
      <vt:lpstr>Uncontrolled Vulnerabilities “Unacceptable Residual Risk”</vt:lpstr>
      <vt:lpstr>Information Sharing and Analysis Organizations (ISAO)</vt:lpstr>
      <vt:lpstr> Key Take Home Messages - for Manufacturers </vt:lpstr>
      <vt:lpstr>Key Take Home Messages – for Healthcare Delivery Organizations (HDO’s)</vt:lpstr>
      <vt:lpstr>Key Take Home Messages – for Security Researchers</vt:lpstr>
      <vt:lpstr>Summary </vt:lpstr>
      <vt:lpstr>Next Steps </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Esther Silver</cp:lastModifiedBy>
  <cp:revision>55</cp:revision>
  <cp:lastPrinted>2016-10-07T16:12:31Z</cp:lastPrinted>
  <dcterms:created xsi:type="dcterms:W3CDTF">2015-10-02T20:33:31Z</dcterms:created>
  <dcterms:modified xsi:type="dcterms:W3CDTF">2016-10-19T21:22:28Z</dcterms:modified>
</cp:coreProperties>
</file>